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85" r:id="rId2"/>
    <p:sldId id="305" r:id="rId3"/>
    <p:sldId id="310" r:id="rId4"/>
    <p:sldId id="311" r:id="rId5"/>
    <p:sldId id="306" r:id="rId6"/>
    <p:sldId id="257" r:id="rId7"/>
    <p:sldId id="292" r:id="rId8"/>
    <p:sldId id="293" r:id="rId9"/>
    <p:sldId id="298" r:id="rId10"/>
    <p:sldId id="297" r:id="rId11"/>
    <p:sldId id="302" r:id="rId12"/>
    <p:sldId id="303" r:id="rId13"/>
    <p:sldId id="301" r:id="rId14"/>
    <p:sldId id="307" r:id="rId15"/>
    <p:sldId id="299" r:id="rId16"/>
    <p:sldId id="300" r:id="rId17"/>
    <p:sldId id="312" r:id="rId18"/>
    <p:sldId id="296" r:id="rId19"/>
    <p:sldId id="289" r:id="rId20"/>
    <p:sldId id="291" r:id="rId21"/>
    <p:sldId id="313" r:id="rId22"/>
    <p:sldId id="284" r:id="rId23"/>
  </p:sldIdLst>
  <p:sldSz cx="12192000" cy="6858000"/>
  <p:notesSz cx="6858000" cy="9144000"/>
  <p:embeddedFontLst>
    <p:embeddedFont>
      <p:font typeface="DotumChe" panose="020B0609000101010101" pitchFamily="49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55433"/>
    <a:srgbClr val="BB0000"/>
    <a:srgbClr val="FFCA08"/>
    <a:srgbClr val="B8B7B7"/>
    <a:srgbClr val="D3CAC4"/>
    <a:srgbClr val="D32839"/>
    <a:srgbClr val="E54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26"/>
    <p:restoredTop sz="82716"/>
  </p:normalViewPr>
  <p:slideViewPr>
    <p:cSldViewPr snapToGrid="0" snapToObjects="1">
      <p:cViewPr varScale="1">
        <p:scale>
          <a:sx n="104" d="100"/>
          <a:sy n="104" d="100"/>
        </p:scale>
        <p:origin x="824" y="19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댓글 모듈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5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04-4A60-85FF-57031ED6A408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65-9C43-8597-C1B90BC7C47D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65-9C43-8597-C1B90BC7C4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영상 모듈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6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영상 모듈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95-41AF-9AB7-77545D86CB7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22-D44E-A106-DF5013E0AD8A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22-D44E-A106-DF5013E0AD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웹 모듈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AD-4B86-BD35-9A38E53F616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CF-BD46-9635-D325090419E4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AD-4B86-BD35-9A38E53F616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AD-4B86-BD35-9A38E53F6167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CF-BD46-9635-D325090419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F0BC5-8619-AA41-86CF-A5159FBE84E4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7F268-E8C8-D346-9252-A608F451B4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951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유감을 수행하는 </a:t>
            </a:r>
            <a:r>
              <a:rPr kumimoji="1" lang="ko-KR" altLang="en-US" dirty="0" err="1"/>
              <a:t>캡스톤</a:t>
            </a:r>
            <a:r>
              <a:rPr kumimoji="1" lang="en-US" altLang="ko-KR" dirty="0"/>
              <a:t>3</a:t>
            </a:r>
            <a:r>
              <a:rPr kumimoji="1" lang="ko-KR" altLang="en-US" dirty="0"/>
              <a:t>조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발표 시작하겠습니다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0624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댓글 긍정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부정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중립 성능 테스트 영상입니다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77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5811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7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6277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6867910"/>
      </p:ext>
    </p:extLst>
  </p:cSld>
  <p:clrMapOvr>
    <a:masterClrMapping/>
  </p:clrMapOvr>
</p:notes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15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176619697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16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2441610665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17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48036746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468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각각의 </a:t>
            </a:r>
            <a:r>
              <a:rPr kumimoji="1" lang="ko-KR" altLang="en-US" dirty="0" err="1"/>
              <a:t>모듈들에서</a:t>
            </a:r>
            <a:r>
              <a:rPr kumimoji="1" lang="ko-KR" altLang="en-US" dirty="0"/>
              <a:t> 반환된 </a:t>
            </a:r>
            <a:r>
              <a:rPr kumimoji="1" lang="en-US" altLang="ko-KR" dirty="0" err="1"/>
              <a:t>Json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형태의 분석 결과를 사용해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하나의 </a:t>
            </a:r>
            <a:r>
              <a:rPr kumimoji="1" lang="ko-KR" altLang="en-US" dirty="0" err="1"/>
              <a:t>웹페이지에</a:t>
            </a:r>
            <a:r>
              <a:rPr kumimoji="1" lang="ko-KR" altLang="en-US" dirty="0"/>
              <a:t> 시각화 한 모습입니다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678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먼저 개선사항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저희가 목표가 불명확하다는 피드백을 받아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이를 해결하기 위해 </a:t>
            </a:r>
            <a:r>
              <a:rPr kumimoji="1" lang="ko-KR" altLang="en-US" dirty="0" err="1"/>
              <a:t>타겟층을</a:t>
            </a:r>
            <a:r>
              <a:rPr kumimoji="1" lang="ko-KR" altLang="en-US" dirty="0"/>
              <a:t> 확실히 잡아서 </a:t>
            </a:r>
            <a:r>
              <a:rPr kumimoji="1" lang="ko-KR" altLang="en-US" dirty="0" err="1"/>
              <a:t>목표성을</a:t>
            </a:r>
            <a:r>
              <a:rPr kumimoji="1" lang="ko-KR" altLang="en-US" dirty="0"/>
              <a:t> 확립하고자 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따라서 </a:t>
            </a:r>
            <a:r>
              <a:rPr kumimoji="1" lang="ko-KR" altLang="en-US" dirty="0" err="1"/>
              <a:t>타켓층을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크리에이터와</a:t>
            </a:r>
            <a:r>
              <a:rPr kumimoji="1" lang="ko-KR" altLang="en-US" dirty="0"/>
              <a:t> 시청자로 나누고 각각 </a:t>
            </a:r>
            <a:r>
              <a:rPr kumimoji="1" lang="ko-KR" altLang="en-US" dirty="0" err="1"/>
              <a:t>타겟층이</a:t>
            </a:r>
            <a:r>
              <a:rPr kumimoji="1" lang="ko-KR" altLang="en-US" dirty="0"/>
              <a:t> 보는 분석 결과 </a:t>
            </a:r>
            <a:r>
              <a:rPr kumimoji="1" lang="ko-KR" altLang="en-US" dirty="0" err="1"/>
              <a:t>웹페이지를</a:t>
            </a:r>
            <a:r>
              <a:rPr kumimoji="1" lang="ko-KR" altLang="en-US" dirty="0"/>
              <a:t> 나누었습니다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보시는 화면은 예상 유아이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제작한 </a:t>
            </a:r>
            <a:r>
              <a:rPr kumimoji="1" lang="ko-KR" altLang="en-US" dirty="0" err="1"/>
              <a:t>웹페이지에</a:t>
            </a:r>
            <a:r>
              <a:rPr kumimoji="1" lang="ko-KR" altLang="en-US" dirty="0"/>
              <a:t> 들어가면 </a:t>
            </a:r>
            <a:r>
              <a:rPr kumimoji="1" lang="ko-KR" altLang="en-US" dirty="0" err="1"/>
              <a:t>크리에이터</a:t>
            </a:r>
            <a:r>
              <a:rPr kumimoji="1" lang="ko-KR" altLang="en-US" dirty="0"/>
              <a:t> 시점과 시청자 시점으로 </a:t>
            </a:r>
            <a:r>
              <a:rPr kumimoji="1" lang="ko-KR" altLang="en-US" dirty="0" err="1"/>
              <a:t>구분짓고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분석하고 싶은 </a:t>
            </a:r>
            <a:r>
              <a:rPr kumimoji="1" lang="ko-KR" altLang="en-US" dirty="0" err="1"/>
              <a:t>유투브</a:t>
            </a:r>
            <a:r>
              <a:rPr kumimoji="1" lang="ko-KR" altLang="en-US" dirty="0"/>
              <a:t> 주소를 입력</a:t>
            </a:r>
            <a:r>
              <a:rPr kumimoji="1" lang="en-US" altLang="ko-KR" dirty="0"/>
              <a:t> </a:t>
            </a:r>
            <a:r>
              <a:rPr kumimoji="1" lang="ko-KR" altLang="en-US" dirty="0"/>
              <a:t>받습니다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1933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628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260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6963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시청자관점의 분석 결과 화면입니다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주요기능은 긍정적 부정적 중립 댓글의 버튼을 클릭하면 해당 감성을 가진 댓글 목록을 보여줍니다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또한 </a:t>
            </a:r>
            <a:r>
              <a:rPr kumimoji="1" lang="ko-KR" altLang="en-US" dirty="0" err="1"/>
              <a:t>크리에이터의</a:t>
            </a:r>
            <a:r>
              <a:rPr kumimoji="1" lang="ko-KR" altLang="en-US" dirty="0"/>
              <a:t> 표정 결과를 분석한 타임라인을 제공합니다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752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ko-KR" altLang="en-US" dirty="0" err="1"/>
              <a:t>크리에이터</a:t>
            </a:r>
            <a:r>
              <a:rPr kumimoji="1" lang="ko-KR" altLang="en-US" dirty="0"/>
              <a:t> 관점의 화면으로 주요기능은 시청자 표정 감성 분석 통계  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댓글 감성 분포도를 나타냅니다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773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다음으로는 우리만이 할 수 있는 새로운 뭔가를 담아야 한다는 피드백을 반영해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기존 </a:t>
            </a:r>
            <a:r>
              <a:rPr kumimoji="1" lang="ko-KR" altLang="en-US" dirty="0" err="1"/>
              <a:t>크리에이터의</a:t>
            </a:r>
            <a:r>
              <a:rPr kumimoji="1" lang="ko-KR" altLang="en-US" dirty="0"/>
              <a:t> 표정을 분석한것뿐만 아니라 시청자들의 </a:t>
            </a:r>
            <a:r>
              <a:rPr kumimoji="1" lang="ko-KR" altLang="en-US" dirty="0" err="1"/>
              <a:t>웹캠에서</a:t>
            </a:r>
            <a:r>
              <a:rPr kumimoji="1" lang="ko-KR" altLang="en-US" dirty="0"/>
              <a:t> 표정을 받아와 분석하는 기능을 추가합니다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또한 정확도를 측정 할 수 있는 방안을 마련해야 한다는 피드백을 반영해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학습데이터를 트레이닝셋과 데이터셋으로 나눠 측정한 정확도를 서비스의 정확도로하고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몇개의 테스트 영상을 지정해 직접 </a:t>
            </a:r>
            <a:r>
              <a:rPr kumimoji="1" lang="ko-KR" altLang="en-US" dirty="0" err="1"/>
              <a:t>레이블링해</a:t>
            </a:r>
            <a:r>
              <a:rPr kumimoji="1" lang="ko-KR" altLang="en-US" dirty="0"/>
              <a:t> 학습 결과와 일치하는지 비교하는 작업을 추가로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1769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877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댓글 과 영상 감성 분석이 </a:t>
            </a:r>
            <a:r>
              <a:rPr kumimoji="1" lang="ko-KR" altLang="en-US" dirty="0" err="1"/>
              <a:t>로컬상에서</a:t>
            </a:r>
            <a:r>
              <a:rPr kumimoji="1" lang="ko-KR" altLang="en-US" dirty="0"/>
              <a:t> 개발이 진행되었다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962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121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8909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30C19-51B5-8C49-9423-086800758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90FE22-FD84-7C41-80DD-F9DD444CE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9EB63-E87C-6B4A-803B-87F07816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B0B9-FA32-964A-873D-E7750A848F3F}" type="datetime1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F281A-9287-564F-9BFB-FF46B63A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1B91E-9C04-9640-ADEE-B21432A5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75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2FD6E-61FA-174C-A0C6-B48C66D8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871253-ECA1-A34F-88A6-8994A8546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9ED5C-4DD1-6444-805A-C4C3D132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BEA-2666-5D40-BDED-CD3ABA026F01}" type="datetime1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D386A-D65A-EA4D-A44E-1F564F476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1259D-E691-314E-96D2-3687C759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662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BA90A2-C364-2F49-AF52-C58FF1C99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5887F5-AADD-F040-A795-A84797341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0E9A7-2748-8E40-B21E-E9EB06C39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D3024-BF0F-E844-A27C-DEF9DD5FC55A}" type="datetime1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BEE1F-3E91-0A4A-B1C7-6589D723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DC089-2C9F-2E40-8EB4-B8D49766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484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78EDC-E660-1849-AF28-1FA9A74C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850"/>
            <a:ext cx="10515600" cy="1325563"/>
          </a:xfrm>
        </p:spPr>
        <p:txBody>
          <a:bodyPr/>
          <a:lstStyle>
            <a:lvl1pPr>
              <a:defRPr b="0" i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7A40B-FD8E-BD4A-9808-D907E6E89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686"/>
            <a:ext cx="10515600" cy="4351338"/>
          </a:xfrm>
        </p:spPr>
        <p:txBody>
          <a:bodyPr/>
          <a:lstStyle>
            <a:lvl1pPr>
              <a:defRPr b="0" i="0">
                <a:latin typeface="Apple SD Gothic Neo Light" panose="02000300000000000000" pitchFamily="2" charset="-127"/>
                <a:ea typeface="Apple SD Gothic Neo Light" panose="02000300000000000000" pitchFamily="2" charset="-127"/>
              </a:defRPr>
            </a:lvl1pPr>
          </a:lstStyle>
          <a:p>
            <a:r>
              <a:rPr kumimoji="1" lang="ko-KR" altLang="en-US" dirty="0"/>
              <a:t>마스터 텍스트 스타일을 편집하려면 클릭
두 번째 수준
세 번째 수준
네 번째 수준
다섯 번째 수준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E5C68C-6EF5-464F-ACF8-40C3D606CB67}"/>
              </a:ext>
            </a:extLst>
          </p:cNvPr>
          <p:cNvGrpSpPr/>
          <p:nvPr userDrawn="1"/>
        </p:nvGrpSpPr>
        <p:grpSpPr>
          <a:xfrm>
            <a:off x="11842163" y="539311"/>
            <a:ext cx="285891" cy="1555757"/>
            <a:chOff x="11425716" y="577843"/>
            <a:chExt cx="452587" cy="2462879"/>
          </a:xfrm>
          <a:solidFill>
            <a:srgbClr val="BB0000"/>
          </a:solidFill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34969BCA-F3B5-E74E-BBA2-6DDAF983A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5716" y="1265076"/>
              <a:ext cx="451741" cy="450616"/>
            </a:xfrm>
            <a:custGeom>
              <a:avLst/>
              <a:gdLst>
                <a:gd name="T0" fmla="*/ 2668 w 4015"/>
                <a:gd name="T1" fmla="*/ 883 h 4006"/>
                <a:gd name="T2" fmla="*/ 2477 w 4015"/>
                <a:gd name="T3" fmla="*/ 977 h 4006"/>
                <a:gd name="T4" fmla="*/ 2229 w 4015"/>
                <a:gd name="T5" fmla="*/ 1186 h 4006"/>
                <a:gd name="T6" fmla="*/ 2059 w 4015"/>
                <a:gd name="T7" fmla="*/ 1462 h 4006"/>
                <a:gd name="T8" fmla="*/ 2236 w 4015"/>
                <a:gd name="T9" fmla="*/ 1530 h 4006"/>
                <a:gd name="T10" fmla="*/ 2370 w 4015"/>
                <a:gd name="T11" fmla="*/ 1605 h 4006"/>
                <a:gd name="T12" fmla="*/ 2405 w 4015"/>
                <a:gd name="T13" fmla="*/ 1777 h 4006"/>
                <a:gd name="T14" fmla="*/ 2351 w 4015"/>
                <a:gd name="T15" fmla="*/ 2013 h 4006"/>
                <a:gd name="T16" fmla="*/ 2205 w 4015"/>
                <a:gd name="T17" fmla="*/ 2301 h 4006"/>
                <a:gd name="T18" fmla="*/ 2081 w 4015"/>
                <a:gd name="T19" fmla="*/ 2456 h 4006"/>
                <a:gd name="T20" fmla="*/ 1918 w 4015"/>
                <a:gd name="T21" fmla="*/ 2471 h 4006"/>
                <a:gd name="T22" fmla="*/ 1776 w 4015"/>
                <a:gd name="T23" fmla="*/ 2301 h 4006"/>
                <a:gd name="T24" fmla="*/ 1706 w 4015"/>
                <a:gd name="T25" fmla="*/ 2060 h 4006"/>
                <a:gd name="T26" fmla="*/ 1675 w 4015"/>
                <a:gd name="T27" fmla="*/ 1792 h 4006"/>
                <a:gd name="T28" fmla="*/ 1642 w 4015"/>
                <a:gd name="T29" fmla="*/ 1575 h 4006"/>
                <a:gd name="T30" fmla="*/ 1585 w 4015"/>
                <a:gd name="T31" fmla="*/ 1289 h 4006"/>
                <a:gd name="T32" fmla="*/ 1476 w 4015"/>
                <a:gd name="T33" fmla="*/ 1047 h 4006"/>
                <a:gd name="T34" fmla="*/ 1300 w 4015"/>
                <a:gd name="T35" fmla="*/ 935 h 4006"/>
                <a:gd name="T36" fmla="*/ 1063 w 4015"/>
                <a:gd name="T37" fmla="*/ 981 h 4006"/>
                <a:gd name="T38" fmla="*/ 827 w 4015"/>
                <a:gd name="T39" fmla="*/ 1140 h 4006"/>
                <a:gd name="T40" fmla="*/ 540 w 4015"/>
                <a:gd name="T41" fmla="*/ 1385 h 4006"/>
                <a:gd name="T42" fmla="*/ 334 w 4015"/>
                <a:gd name="T43" fmla="*/ 1551 h 4006"/>
                <a:gd name="T44" fmla="*/ 414 w 4015"/>
                <a:gd name="T45" fmla="*/ 1658 h 4006"/>
                <a:gd name="T46" fmla="*/ 520 w 4015"/>
                <a:gd name="T47" fmla="*/ 1688 h 4006"/>
                <a:gd name="T48" fmla="*/ 718 w 4015"/>
                <a:gd name="T49" fmla="*/ 1641 h 4006"/>
                <a:gd name="T50" fmla="*/ 841 w 4015"/>
                <a:gd name="T51" fmla="*/ 1690 h 4006"/>
                <a:gd name="T52" fmla="*/ 948 w 4015"/>
                <a:gd name="T53" fmla="*/ 1944 h 4006"/>
                <a:gd name="T54" fmla="*/ 993 w 4015"/>
                <a:gd name="T55" fmla="*/ 2083 h 4006"/>
                <a:gd name="T56" fmla="*/ 1075 w 4015"/>
                <a:gd name="T57" fmla="*/ 2368 h 4006"/>
                <a:gd name="T58" fmla="*/ 1184 w 4015"/>
                <a:gd name="T59" fmla="*/ 2787 h 4006"/>
                <a:gd name="T60" fmla="*/ 1268 w 4015"/>
                <a:gd name="T61" fmla="*/ 3051 h 4006"/>
                <a:gd name="T62" fmla="*/ 1450 w 4015"/>
                <a:gd name="T63" fmla="*/ 3323 h 4006"/>
                <a:gd name="T64" fmla="*/ 1704 w 4015"/>
                <a:gd name="T65" fmla="*/ 3391 h 4006"/>
                <a:gd name="T66" fmla="*/ 1958 w 4015"/>
                <a:gd name="T67" fmla="*/ 3298 h 4006"/>
                <a:gd name="T68" fmla="*/ 2374 w 4015"/>
                <a:gd name="T69" fmla="*/ 2963 h 4006"/>
                <a:gd name="T70" fmla="*/ 2783 w 4015"/>
                <a:gd name="T71" fmla="*/ 2435 h 4006"/>
                <a:gd name="T72" fmla="*/ 3100 w 4015"/>
                <a:gd name="T73" fmla="*/ 1831 h 4006"/>
                <a:gd name="T74" fmla="*/ 3238 w 4015"/>
                <a:gd name="T75" fmla="*/ 1477 h 4006"/>
                <a:gd name="T76" fmla="*/ 3291 w 4015"/>
                <a:gd name="T77" fmla="*/ 1208 h 4006"/>
                <a:gd name="T78" fmla="*/ 3223 w 4015"/>
                <a:gd name="T79" fmla="*/ 983 h 4006"/>
                <a:gd name="T80" fmla="*/ 3033 w 4015"/>
                <a:gd name="T81" fmla="*/ 868 h 4006"/>
                <a:gd name="T82" fmla="*/ 3263 w 4015"/>
                <a:gd name="T83" fmla="*/ 0 h 4006"/>
                <a:gd name="T84" fmla="*/ 3616 w 4015"/>
                <a:gd name="T85" fmla="*/ 85 h 4006"/>
                <a:gd name="T86" fmla="*/ 3891 w 4015"/>
                <a:gd name="T87" fmla="*/ 335 h 4006"/>
                <a:gd name="T88" fmla="*/ 4011 w 4015"/>
                <a:gd name="T89" fmla="*/ 674 h 4006"/>
                <a:gd name="T90" fmla="*/ 3984 w 4015"/>
                <a:gd name="T91" fmla="*/ 3474 h 4006"/>
                <a:gd name="T92" fmla="*/ 3794 w 4015"/>
                <a:gd name="T93" fmla="*/ 3784 h 4006"/>
                <a:gd name="T94" fmla="*/ 3483 w 4015"/>
                <a:gd name="T95" fmla="*/ 3975 h 4006"/>
                <a:gd name="T96" fmla="*/ 677 w 4015"/>
                <a:gd name="T97" fmla="*/ 4002 h 4006"/>
                <a:gd name="T98" fmla="*/ 337 w 4015"/>
                <a:gd name="T99" fmla="*/ 3881 h 4006"/>
                <a:gd name="T100" fmla="*/ 87 w 4015"/>
                <a:gd name="T101" fmla="*/ 3607 h 4006"/>
                <a:gd name="T102" fmla="*/ 0 w 4015"/>
                <a:gd name="T103" fmla="*/ 3254 h 4006"/>
                <a:gd name="T104" fmla="*/ 31 w 4015"/>
                <a:gd name="T105" fmla="*/ 530 h 4006"/>
                <a:gd name="T106" fmla="*/ 220 w 4015"/>
                <a:gd name="T107" fmla="*/ 220 h 4006"/>
                <a:gd name="T108" fmla="*/ 533 w 4015"/>
                <a:gd name="T109" fmla="*/ 31 h 4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15" h="4006">
                  <a:moveTo>
                    <a:pt x="2867" y="853"/>
                  </a:moveTo>
                  <a:lnTo>
                    <a:pt x="2803" y="857"/>
                  </a:lnTo>
                  <a:lnTo>
                    <a:pt x="2734" y="866"/>
                  </a:lnTo>
                  <a:lnTo>
                    <a:pt x="2702" y="872"/>
                  </a:lnTo>
                  <a:lnTo>
                    <a:pt x="2668" y="883"/>
                  </a:lnTo>
                  <a:lnTo>
                    <a:pt x="2627" y="898"/>
                  </a:lnTo>
                  <a:lnTo>
                    <a:pt x="2594" y="913"/>
                  </a:lnTo>
                  <a:lnTo>
                    <a:pt x="2558" y="930"/>
                  </a:lnTo>
                  <a:lnTo>
                    <a:pt x="2519" y="952"/>
                  </a:lnTo>
                  <a:lnTo>
                    <a:pt x="2477" y="977"/>
                  </a:lnTo>
                  <a:lnTo>
                    <a:pt x="2420" y="1015"/>
                  </a:lnTo>
                  <a:lnTo>
                    <a:pt x="2363" y="1059"/>
                  </a:lnTo>
                  <a:lnTo>
                    <a:pt x="2308" y="1104"/>
                  </a:lnTo>
                  <a:lnTo>
                    <a:pt x="2268" y="1143"/>
                  </a:lnTo>
                  <a:lnTo>
                    <a:pt x="2229" y="1186"/>
                  </a:lnTo>
                  <a:lnTo>
                    <a:pt x="2190" y="1233"/>
                  </a:lnTo>
                  <a:lnTo>
                    <a:pt x="2153" y="1286"/>
                  </a:lnTo>
                  <a:lnTo>
                    <a:pt x="2117" y="1343"/>
                  </a:lnTo>
                  <a:lnTo>
                    <a:pt x="2086" y="1401"/>
                  </a:lnTo>
                  <a:lnTo>
                    <a:pt x="2059" y="1462"/>
                  </a:lnTo>
                  <a:lnTo>
                    <a:pt x="2037" y="1525"/>
                  </a:lnTo>
                  <a:lnTo>
                    <a:pt x="2094" y="1521"/>
                  </a:lnTo>
                  <a:lnTo>
                    <a:pt x="2146" y="1521"/>
                  </a:lnTo>
                  <a:lnTo>
                    <a:pt x="2193" y="1524"/>
                  </a:lnTo>
                  <a:lnTo>
                    <a:pt x="2236" y="1530"/>
                  </a:lnTo>
                  <a:lnTo>
                    <a:pt x="2273" y="1538"/>
                  </a:lnTo>
                  <a:lnTo>
                    <a:pt x="2306" y="1551"/>
                  </a:lnTo>
                  <a:lnTo>
                    <a:pt x="2333" y="1567"/>
                  </a:lnTo>
                  <a:lnTo>
                    <a:pt x="2354" y="1584"/>
                  </a:lnTo>
                  <a:lnTo>
                    <a:pt x="2370" y="1605"/>
                  </a:lnTo>
                  <a:lnTo>
                    <a:pt x="2384" y="1631"/>
                  </a:lnTo>
                  <a:lnTo>
                    <a:pt x="2394" y="1661"/>
                  </a:lnTo>
                  <a:lnTo>
                    <a:pt x="2401" y="1695"/>
                  </a:lnTo>
                  <a:lnTo>
                    <a:pt x="2405" y="1735"/>
                  </a:lnTo>
                  <a:lnTo>
                    <a:pt x="2405" y="1777"/>
                  </a:lnTo>
                  <a:lnTo>
                    <a:pt x="2402" y="1825"/>
                  </a:lnTo>
                  <a:lnTo>
                    <a:pt x="2396" y="1866"/>
                  </a:lnTo>
                  <a:lnTo>
                    <a:pt x="2386" y="1911"/>
                  </a:lnTo>
                  <a:lnTo>
                    <a:pt x="2371" y="1960"/>
                  </a:lnTo>
                  <a:lnTo>
                    <a:pt x="2351" y="2013"/>
                  </a:lnTo>
                  <a:lnTo>
                    <a:pt x="2328" y="2070"/>
                  </a:lnTo>
                  <a:lnTo>
                    <a:pt x="2299" y="2132"/>
                  </a:lnTo>
                  <a:lnTo>
                    <a:pt x="2266" y="2198"/>
                  </a:lnTo>
                  <a:lnTo>
                    <a:pt x="2235" y="2253"/>
                  </a:lnTo>
                  <a:lnTo>
                    <a:pt x="2205" y="2301"/>
                  </a:lnTo>
                  <a:lnTo>
                    <a:pt x="2178" y="2345"/>
                  </a:lnTo>
                  <a:lnTo>
                    <a:pt x="2151" y="2382"/>
                  </a:lnTo>
                  <a:lnTo>
                    <a:pt x="2126" y="2413"/>
                  </a:lnTo>
                  <a:lnTo>
                    <a:pt x="2102" y="2437"/>
                  </a:lnTo>
                  <a:lnTo>
                    <a:pt x="2081" y="2456"/>
                  </a:lnTo>
                  <a:lnTo>
                    <a:pt x="2048" y="2476"/>
                  </a:lnTo>
                  <a:lnTo>
                    <a:pt x="2015" y="2487"/>
                  </a:lnTo>
                  <a:lnTo>
                    <a:pt x="1983" y="2491"/>
                  </a:lnTo>
                  <a:lnTo>
                    <a:pt x="1950" y="2484"/>
                  </a:lnTo>
                  <a:lnTo>
                    <a:pt x="1918" y="2471"/>
                  </a:lnTo>
                  <a:lnTo>
                    <a:pt x="1885" y="2450"/>
                  </a:lnTo>
                  <a:lnTo>
                    <a:pt x="1853" y="2419"/>
                  </a:lnTo>
                  <a:lnTo>
                    <a:pt x="1825" y="2386"/>
                  </a:lnTo>
                  <a:lnTo>
                    <a:pt x="1799" y="2346"/>
                  </a:lnTo>
                  <a:lnTo>
                    <a:pt x="1776" y="2301"/>
                  </a:lnTo>
                  <a:lnTo>
                    <a:pt x="1755" y="2251"/>
                  </a:lnTo>
                  <a:lnTo>
                    <a:pt x="1738" y="2200"/>
                  </a:lnTo>
                  <a:lnTo>
                    <a:pt x="1724" y="2151"/>
                  </a:lnTo>
                  <a:lnTo>
                    <a:pt x="1713" y="2105"/>
                  </a:lnTo>
                  <a:lnTo>
                    <a:pt x="1706" y="2060"/>
                  </a:lnTo>
                  <a:lnTo>
                    <a:pt x="1699" y="2016"/>
                  </a:lnTo>
                  <a:lnTo>
                    <a:pt x="1693" y="1964"/>
                  </a:lnTo>
                  <a:lnTo>
                    <a:pt x="1687" y="1906"/>
                  </a:lnTo>
                  <a:lnTo>
                    <a:pt x="1680" y="1841"/>
                  </a:lnTo>
                  <a:lnTo>
                    <a:pt x="1675" y="1792"/>
                  </a:lnTo>
                  <a:lnTo>
                    <a:pt x="1670" y="1747"/>
                  </a:lnTo>
                  <a:lnTo>
                    <a:pt x="1665" y="1710"/>
                  </a:lnTo>
                  <a:lnTo>
                    <a:pt x="1661" y="1679"/>
                  </a:lnTo>
                  <a:lnTo>
                    <a:pt x="1657" y="1656"/>
                  </a:lnTo>
                  <a:lnTo>
                    <a:pt x="1642" y="1575"/>
                  </a:lnTo>
                  <a:lnTo>
                    <a:pt x="1629" y="1503"/>
                  </a:lnTo>
                  <a:lnTo>
                    <a:pt x="1616" y="1437"/>
                  </a:lnTo>
                  <a:lnTo>
                    <a:pt x="1605" y="1380"/>
                  </a:lnTo>
                  <a:lnTo>
                    <a:pt x="1594" y="1331"/>
                  </a:lnTo>
                  <a:lnTo>
                    <a:pt x="1585" y="1289"/>
                  </a:lnTo>
                  <a:lnTo>
                    <a:pt x="1577" y="1254"/>
                  </a:lnTo>
                  <a:lnTo>
                    <a:pt x="1568" y="1228"/>
                  </a:lnTo>
                  <a:lnTo>
                    <a:pt x="1544" y="1165"/>
                  </a:lnTo>
                  <a:lnTo>
                    <a:pt x="1513" y="1104"/>
                  </a:lnTo>
                  <a:lnTo>
                    <a:pt x="1476" y="1047"/>
                  </a:lnTo>
                  <a:lnTo>
                    <a:pt x="1444" y="1010"/>
                  </a:lnTo>
                  <a:lnTo>
                    <a:pt x="1412" y="979"/>
                  </a:lnTo>
                  <a:lnTo>
                    <a:pt x="1378" y="958"/>
                  </a:lnTo>
                  <a:lnTo>
                    <a:pt x="1344" y="943"/>
                  </a:lnTo>
                  <a:lnTo>
                    <a:pt x="1300" y="935"/>
                  </a:lnTo>
                  <a:lnTo>
                    <a:pt x="1256" y="932"/>
                  </a:lnTo>
                  <a:lnTo>
                    <a:pt x="1210" y="935"/>
                  </a:lnTo>
                  <a:lnTo>
                    <a:pt x="1163" y="945"/>
                  </a:lnTo>
                  <a:lnTo>
                    <a:pt x="1113" y="960"/>
                  </a:lnTo>
                  <a:lnTo>
                    <a:pt x="1063" y="981"/>
                  </a:lnTo>
                  <a:lnTo>
                    <a:pt x="1011" y="1009"/>
                  </a:lnTo>
                  <a:lnTo>
                    <a:pt x="970" y="1035"/>
                  </a:lnTo>
                  <a:lnTo>
                    <a:pt x="925" y="1065"/>
                  </a:lnTo>
                  <a:lnTo>
                    <a:pt x="877" y="1101"/>
                  </a:lnTo>
                  <a:lnTo>
                    <a:pt x="827" y="1140"/>
                  </a:lnTo>
                  <a:lnTo>
                    <a:pt x="772" y="1183"/>
                  </a:lnTo>
                  <a:lnTo>
                    <a:pt x="715" y="1232"/>
                  </a:lnTo>
                  <a:lnTo>
                    <a:pt x="654" y="1285"/>
                  </a:lnTo>
                  <a:lnTo>
                    <a:pt x="596" y="1338"/>
                  </a:lnTo>
                  <a:lnTo>
                    <a:pt x="540" y="1385"/>
                  </a:lnTo>
                  <a:lnTo>
                    <a:pt x="491" y="1428"/>
                  </a:lnTo>
                  <a:lnTo>
                    <a:pt x="445" y="1467"/>
                  </a:lnTo>
                  <a:lnTo>
                    <a:pt x="404" y="1500"/>
                  </a:lnTo>
                  <a:lnTo>
                    <a:pt x="367" y="1527"/>
                  </a:lnTo>
                  <a:lnTo>
                    <a:pt x="334" y="1551"/>
                  </a:lnTo>
                  <a:lnTo>
                    <a:pt x="334" y="1569"/>
                  </a:lnTo>
                  <a:lnTo>
                    <a:pt x="361" y="1587"/>
                  </a:lnTo>
                  <a:lnTo>
                    <a:pt x="383" y="1609"/>
                  </a:lnTo>
                  <a:lnTo>
                    <a:pt x="401" y="1637"/>
                  </a:lnTo>
                  <a:lnTo>
                    <a:pt x="414" y="1658"/>
                  </a:lnTo>
                  <a:lnTo>
                    <a:pt x="427" y="1673"/>
                  </a:lnTo>
                  <a:lnTo>
                    <a:pt x="442" y="1684"/>
                  </a:lnTo>
                  <a:lnTo>
                    <a:pt x="457" y="1689"/>
                  </a:lnTo>
                  <a:lnTo>
                    <a:pt x="487" y="1690"/>
                  </a:lnTo>
                  <a:lnTo>
                    <a:pt x="520" y="1688"/>
                  </a:lnTo>
                  <a:lnTo>
                    <a:pt x="559" y="1679"/>
                  </a:lnTo>
                  <a:lnTo>
                    <a:pt x="600" y="1667"/>
                  </a:lnTo>
                  <a:lnTo>
                    <a:pt x="642" y="1655"/>
                  </a:lnTo>
                  <a:lnTo>
                    <a:pt x="682" y="1645"/>
                  </a:lnTo>
                  <a:lnTo>
                    <a:pt x="718" y="1641"/>
                  </a:lnTo>
                  <a:lnTo>
                    <a:pt x="751" y="1640"/>
                  </a:lnTo>
                  <a:lnTo>
                    <a:pt x="776" y="1643"/>
                  </a:lnTo>
                  <a:lnTo>
                    <a:pt x="799" y="1653"/>
                  </a:lnTo>
                  <a:lnTo>
                    <a:pt x="822" y="1669"/>
                  </a:lnTo>
                  <a:lnTo>
                    <a:pt x="841" y="1690"/>
                  </a:lnTo>
                  <a:lnTo>
                    <a:pt x="860" y="1718"/>
                  </a:lnTo>
                  <a:lnTo>
                    <a:pt x="886" y="1767"/>
                  </a:lnTo>
                  <a:lnTo>
                    <a:pt x="908" y="1818"/>
                  </a:lnTo>
                  <a:lnTo>
                    <a:pt x="928" y="1876"/>
                  </a:lnTo>
                  <a:lnTo>
                    <a:pt x="948" y="1944"/>
                  </a:lnTo>
                  <a:lnTo>
                    <a:pt x="957" y="1977"/>
                  </a:lnTo>
                  <a:lnTo>
                    <a:pt x="965" y="2006"/>
                  </a:lnTo>
                  <a:lnTo>
                    <a:pt x="973" y="2029"/>
                  </a:lnTo>
                  <a:lnTo>
                    <a:pt x="980" y="2049"/>
                  </a:lnTo>
                  <a:lnTo>
                    <a:pt x="993" y="2083"/>
                  </a:lnTo>
                  <a:lnTo>
                    <a:pt x="1005" y="2125"/>
                  </a:lnTo>
                  <a:lnTo>
                    <a:pt x="1020" y="2174"/>
                  </a:lnTo>
                  <a:lnTo>
                    <a:pt x="1037" y="2231"/>
                  </a:lnTo>
                  <a:lnTo>
                    <a:pt x="1055" y="2296"/>
                  </a:lnTo>
                  <a:lnTo>
                    <a:pt x="1075" y="2368"/>
                  </a:lnTo>
                  <a:lnTo>
                    <a:pt x="1096" y="2449"/>
                  </a:lnTo>
                  <a:lnTo>
                    <a:pt x="1119" y="2536"/>
                  </a:lnTo>
                  <a:lnTo>
                    <a:pt x="1141" y="2628"/>
                  </a:lnTo>
                  <a:lnTo>
                    <a:pt x="1164" y="2712"/>
                  </a:lnTo>
                  <a:lnTo>
                    <a:pt x="1184" y="2787"/>
                  </a:lnTo>
                  <a:lnTo>
                    <a:pt x="1203" y="2855"/>
                  </a:lnTo>
                  <a:lnTo>
                    <a:pt x="1221" y="2916"/>
                  </a:lnTo>
                  <a:lnTo>
                    <a:pt x="1238" y="2968"/>
                  </a:lnTo>
                  <a:lnTo>
                    <a:pt x="1253" y="3014"/>
                  </a:lnTo>
                  <a:lnTo>
                    <a:pt x="1268" y="3051"/>
                  </a:lnTo>
                  <a:lnTo>
                    <a:pt x="1300" y="3120"/>
                  </a:lnTo>
                  <a:lnTo>
                    <a:pt x="1335" y="3183"/>
                  </a:lnTo>
                  <a:lnTo>
                    <a:pt x="1371" y="3236"/>
                  </a:lnTo>
                  <a:lnTo>
                    <a:pt x="1409" y="3283"/>
                  </a:lnTo>
                  <a:lnTo>
                    <a:pt x="1450" y="3323"/>
                  </a:lnTo>
                  <a:lnTo>
                    <a:pt x="1492" y="3354"/>
                  </a:lnTo>
                  <a:lnTo>
                    <a:pt x="1537" y="3376"/>
                  </a:lnTo>
                  <a:lnTo>
                    <a:pt x="1593" y="3389"/>
                  </a:lnTo>
                  <a:lnTo>
                    <a:pt x="1649" y="3393"/>
                  </a:lnTo>
                  <a:lnTo>
                    <a:pt x="1704" y="3391"/>
                  </a:lnTo>
                  <a:lnTo>
                    <a:pt x="1759" y="3381"/>
                  </a:lnTo>
                  <a:lnTo>
                    <a:pt x="1813" y="3365"/>
                  </a:lnTo>
                  <a:lnTo>
                    <a:pt x="1864" y="3346"/>
                  </a:lnTo>
                  <a:lnTo>
                    <a:pt x="1913" y="3324"/>
                  </a:lnTo>
                  <a:lnTo>
                    <a:pt x="1958" y="3298"/>
                  </a:lnTo>
                  <a:lnTo>
                    <a:pt x="2043" y="3245"/>
                  </a:lnTo>
                  <a:lnTo>
                    <a:pt x="2127" y="3184"/>
                  </a:lnTo>
                  <a:lnTo>
                    <a:pt x="2210" y="3118"/>
                  </a:lnTo>
                  <a:lnTo>
                    <a:pt x="2292" y="3043"/>
                  </a:lnTo>
                  <a:lnTo>
                    <a:pt x="2374" y="2963"/>
                  </a:lnTo>
                  <a:lnTo>
                    <a:pt x="2454" y="2875"/>
                  </a:lnTo>
                  <a:lnTo>
                    <a:pt x="2534" y="2781"/>
                  </a:lnTo>
                  <a:lnTo>
                    <a:pt x="2612" y="2680"/>
                  </a:lnTo>
                  <a:lnTo>
                    <a:pt x="2700" y="2559"/>
                  </a:lnTo>
                  <a:lnTo>
                    <a:pt x="2783" y="2435"/>
                  </a:lnTo>
                  <a:lnTo>
                    <a:pt x="2860" y="2309"/>
                  </a:lnTo>
                  <a:lnTo>
                    <a:pt x="2933" y="2180"/>
                  </a:lnTo>
                  <a:lnTo>
                    <a:pt x="3000" y="2050"/>
                  </a:lnTo>
                  <a:lnTo>
                    <a:pt x="3062" y="1918"/>
                  </a:lnTo>
                  <a:lnTo>
                    <a:pt x="3100" y="1831"/>
                  </a:lnTo>
                  <a:lnTo>
                    <a:pt x="3135" y="1750"/>
                  </a:lnTo>
                  <a:lnTo>
                    <a:pt x="3166" y="1674"/>
                  </a:lnTo>
                  <a:lnTo>
                    <a:pt x="3193" y="1603"/>
                  </a:lnTo>
                  <a:lnTo>
                    <a:pt x="3218" y="1537"/>
                  </a:lnTo>
                  <a:lnTo>
                    <a:pt x="3238" y="1477"/>
                  </a:lnTo>
                  <a:lnTo>
                    <a:pt x="3255" y="1422"/>
                  </a:lnTo>
                  <a:lnTo>
                    <a:pt x="3269" y="1371"/>
                  </a:lnTo>
                  <a:lnTo>
                    <a:pt x="3279" y="1327"/>
                  </a:lnTo>
                  <a:lnTo>
                    <a:pt x="3287" y="1265"/>
                  </a:lnTo>
                  <a:lnTo>
                    <a:pt x="3291" y="1208"/>
                  </a:lnTo>
                  <a:lnTo>
                    <a:pt x="3289" y="1155"/>
                  </a:lnTo>
                  <a:lnTo>
                    <a:pt x="3281" y="1106"/>
                  </a:lnTo>
                  <a:lnTo>
                    <a:pt x="3268" y="1061"/>
                  </a:lnTo>
                  <a:lnTo>
                    <a:pt x="3248" y="1020"/>
                  </a:lnTo>
                  <a:lnTo>
                    <a:pt x="3223" y="983"/>
                  </a:lnTo>
                  <a:lnTo>
                    <a:pt x="3194" y="951"/>
                  </a:lnTo>
                  <a:lnTo>
                    <a:pt x="3160" y="924"/>
                  </a:lnTo>
                  <a:lnTo>
                    <a:pt x="3122" y="900"/>
                  </a:lnTo>
                  <a:lnTo>
                    <a:pt x="3080" y="883"/>
                  </a:lnTo>
                  <a:lnTo>
                    <a:pt x="3033" y="868"/>
                  </a:lnTo>
                  <a:lnTo>
                    <a:pt x="2982" y="859"/>
                  </a:lnTo>
                  <a:lnTo>
                    <a:pt x="2927" y="854"/>
                  </a:lnTo>
                  <a:lnTo>
                    <a:pt x="2867" y="853"/>
                  </a:lnTo>
                  <a:close/>
                  <a:moveTo>
                    <a:pt x="752" y="0"/>
                  </a:moveTo>
                  <a:lnTo>
                    <a:pt x="3263" y="0"/>
                  </a:lnTo>
                  <a:lnTo>
                    <a:pt x="3338" y="2"/>
                  </a:lnTo>
                  <a:lnTo>
                    <a:pt x="3413" y="13"/>
                  </a:lnTo>
                  <a:lnTo>
                    <a:pt x="3483" y="31"/>
                  </a:lnTo>
                  <a:lnTo>
                    <a:pt x="3551" y="54"/>
                  </a:lnTo>
                  <a:lnTo>
                    <a:pt x="3616" y="85"/>
                  </a:lnTo>
                  <a:lnTo>
                    <a:pt x="3678" y="124"/>
                  </a:lnTo>
                  <a:lnTo>
                    <a:pt x="3737" y="168"/>
                  </a:lnTo>
                  <a:lnTo>
                    <a:pt x="3794" y="220"/>
                  </a:lnTo>
                  <a:lnTo>
                    <a:pt x="3846" y="277"/>
                  </a:lnTo>
                  <a:lnTo>
                    <a:pt x="3891" y="335"/>
                  </a:lnTo>
                  <a:lnTo>
                    <a:pt x="3930" y="398"/>
                  </a:lnTo>
                  <a:lnTo>
                    <a:pt x="3961" y="462"/>
                  </a:lnTo>
                  <a:lnTo>
                    <a:pt x="3984" y="530"/>
                  </a:lnTo>
                  <a:lnTo>
                    <a:pt x="4001" y="601"/>
                  </a:lnTo>
                  <a:lnTo>
                    <a:pt x="4011" y="674"/>
                  </a:lnTo>
                  <a:lnTo>
                    <a:pt x="4015" y="751"/>
                  </a:lnTo>
                  <a:lnTo>
                    <a:pt x="4015" y="3254"/>
                  </a:lnTo>
                  <a:lnTo>
                    <a:pt x="4011" y="3330"/>
                  </a:lnTo>
                  <a:lnTo>
                    <a:pt x="4001" y="3403"/>
                  </a:lnTo>
                  <a:lnTo>
                    <a:pt x="3984" y="3474"/>
                  </a:lnTo>
                  <a:lnTo>
                    <a:pt x="3961" y="3542"/>
                  </a:lnTo>
                  <a:lnTo>
                    <a:pt x="3930" y="3607"/>
                  </a:lnTo>
                  <a:lnTo>
                    <a:pt x="3891" y="3669"/>
                  </a:lnTo>
                  <a:lnTo>
                    <a:pt x="3846" y="3729"/>
                  </a:lnTo>
                  <a:lnTo>
                    <a:pt x="3794" y="3784"/>
                  </a:lnTo>
                  <a:lnTo>
                    <a:pt x="3737" y="3836"/>
                  </a:lnTo>
                  <a:lnTo>
                    <a:pt x="3678" y="3881"/>
                  </a:lnTo>
                  <a:lnTo>
                    <a:pt x="3616" y="3919"/>
                  </a:lnTo>
                  <a:lnTo>
                    <a:pt x="3551" y="3950"/>
                  </a:lnTo>
                  <a:lnTo>
                    <a:pt x="3483" y="3975"/>
                  </a:lnTo>
                  <a:lnTo>
                    <a:pt x="3413" y="3991"/>
                  </a:lnTo>
                  <a:lnTo>
                    <a:pt x="3338" y="4002"/>
                  </a:lnTo>
                  <a:lnTo>
                    <a:pt x="3263" y="4006"/>
                  </a:lnTo>
                  <a:lnTo>
                    <a:pt x="752" y="4006"/>
                  </a:lnTo>
                  <a:lnTo>
                    <a:pt x="677" y="4002"/>
                  </a:lnTo>
                  <a:lnTo>
                    <a:pt x="603" y="3991"/>
                  </a:lnTo>
                  <a:lnTo>
                    <a:pt x="533" y="3975"/>
                  </a:lnTo>
                  <a:lnTo>
                    <a:pt x="465" y="3950"/>
                  </a:lnTo>
                  <a:lnTo>
                    <a:pt x="399" y="3919"/>
                  </a:lnTo>
                  <a:lnTo>
                    <a:pt x="337" y="3881"/>
                  </a:lnTo>
                  <a:lnTo>
                    <a:pt x="277" y="3836"/>
                  </a:lnTo>
                  <a:lnTo>
                    <a:pt x="220" y="3784"/>
                  </a:lnTo>
                  <a:lnTo>
                    <a:pt x="170" y="3729"/>
                  </a:lnTo>
                  <a:lnTo>
                    <a:pt x="124" y="3669"/>
                  </a:lnTo>
                  <a:lnTo>
                    <a:pt x="87" y="3607"/>
                  </a:lnTo>
                  <a:lnTo>
                    <a:pt x="56" y="3542"/>
                  </a:lnTo>
                  <a:lnTo>
                    <a:pt x="31" y="3474"/>
                  </a:lnTo>
                  <a:lnTo>
                    <a:pt x="13" y="3403"/>
                  </a:lnTo>
                  <a:lnTo>
                    <a:pt x="3" y="3330"/>
                  </a:lnTo>
                  <a:lnTo>
                    <a:pt x="0" y="3254"/>
                  </a:lnTo>
                  <a:lnTo>
                    <a:pt x="0" y="2012"/>
                  </a:lnTo>
                  <a:lnTo>
                    <a:pt x="0" y="751"/>
                  </a:lnTo>
                  <a:lnTo>
                    <a:pt x="3" y="674"/>
                  </a:lnTo>
                  <a:lnTo>
                    <a:pt x="13" y="601"/>
                  </a:lnTo>
                  <a:lnTo>
                    <a:pt x="31" y="530"/>
                  </a:lnTo>
                  <a:lnTo>
                    <a:pt x="56" y="462"/>
                  </a:lnTo>
                  <a:lnTo>
                    <a:pt x="87" y="398"/>
                  </a:lnTo>
                  <a:lnTo>
                    <a:pt x="124" y="335"/>
                  </a:lnTo>
                  <a:lnTo>
                    <a:pt x="170" y="277"/>
                  </a:lnTo>
                  <a:lnTo>
                    <a:pt x="220" y="220"/>
                  </a:lnTo>
                  <a:lnTo>
                    <a:pt x="277" y="168"/>
                  </a:lnTo>
                  <a:lnTo>
                    <a:pt x="337" y="124"/>
                  </a:lnTo>
                  <a:lnTo>
                    <a:pt x="399" y="85"/>
                  </a:lnTo>
                  <a:lnTo>
                    <a:pt x="465" y="54"/>
                  </a:lnTo>
                  <a:lnTo>
                    <a:pt x="533" y="31"/>
                  </a:lnTo>
                  <a:lnTo>
                    <a:pt x="603" y="13"/>
                  </a:lnTo>
                  <a:lnTo>
                    <a:pt x="677" y="2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829624F5-73F2-2343-8B55-BF6004208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5716" y="1921762"/>
              <a:ext cx="452587" cy="452588"/>
            </a:xfrm>
            <a:custGeom>
              <a:avLst/>
              <a:gdLst>
                <a:gd name="T0" fmla="*/ 1521 w 3479"/>
                <a:gd name="T1" fmla="*/ 581 h 3479"/>
                <a:gd name="T2" fmla="*/ 1502 w 3479"/>
                <a:gd name="T3" fmla="*/ 676 h 3479"/>
                <a:gd name="T4" fmla="*/ 1474 w 3479"/>
                <a:gd name="T5" fmla="*/ 773 h 3479"/>
                <a:gd name="T6" fmla="*/ 1431 w 3479"/>
                <a:gd name="T7" fmla="*/ 866 h 3479"/>
                <a:gd name="T8" fmla="*/ 1365 w 3479"/>
                <a:gd name="T9" fmla="*/ 949 h 3479"/>
                <a:gd name="T10" fmla="*/ 1274 w 3479"/>
                <a:gd name="T11" fmla="*/ 1016 h 3479"/>
                <a:gd name="T12" fmla="*/ 1148 w 3479"/>
                <a:gd name="T13" fmla="*/ 1063 h 3479"/>
                <a:gd name="T14" fmla="*/ 1044 w 3479"/>
                <a:gd name="T15" fmla="*/ 1566 h 3479"/>
                <a:gd name="T16" fmla="*/ 1393 w 3479"/>
                <a:gd name="T17" fmla="*/ 2432 h 3479"/>
                <a:gd name="T18" fmla="*/ 1421 w 3479"/>
                <a:gd name="T19" fmla="*/ 2573 h 3479"/>
                <a:gd name="T20" fmla="*/ 1483 w 3479"/>
                <a:gd name="T21" fmla="*/ 2703 h 3479"/>
                <a:gd name="T22" fmla="*/ 1579 w 3479"/>
                <a:gd name="T23" fmla="*/ 2813 h 3479"/>
                <a:gd name="T24" fmla="*/ 1709 w 3479"/>
                <a:gd name="T25" fmla="*/ 2899 h 3479"/>
                <a:gd name="T26" fmla="*/ 1872 w 3479"/>
                <a:gd name="T27" fmla="*/ 2955 h 3479"/>
                <a:gd name="T28" fmla="*/ 2071 w 3479"/>
                <a:gd name="T29" fmla="*/ 2975 h 3479"/>
                <a:gd name="T30" fmla="*/ 2208 w 3479"/>
                <a:gd name="T31" fmla="*/ 2972 h 3479"/>
                <a:gd name="T32" fmla="*/ 2325 w 3479"/>
                <a:gd name="T33" fmla="*/ 2966 h 3479"/>
                <a:gd name="T34" fmla="*/ 2405 w 3479"/>
                <a:gd name="T35" fmla="*/ 2960 h 3479"/>
                <a:gd name="T36" fmla="*/ 2435 w 3479"/>
                <a:gd name="T37" fmla="*/ 2957 h 3479"/>
                <a:gd name="T38" fmla="*/ 2067 w 3479"/>
                <a:gd name="T39" fmla="*/ 2434 h 3479"/>
                <a:gd name="T40" fmla="*/ 1984 w 3479"/>
                <a:gd name="T41" fmla="*/ 2416 h 3479"/>
                <a:gd name="T42" fmla="*/ 1939 w 3479"/>
                <a:gd name="T43" fmla="*/ 2377 h 3479"/>
                <a:gd name="T44" fmla="*/ 1918 w 3479"/>
                <a:gd name="T45" fmla="*/ 2319 h 3479"/>
                <a:gd name="T46" fmla="*/ 1913 w 3479"/>
                <a:gd name="T47" fmla="*/ 2244 h 3479"/>
                <a:gd name="T48" fmla="*/ 2435 w 3479"/>
                <a:gd name="T49" fmla="*/ 1044 h 3479"/>
                <a:gd name="T50" fmla="*/ 1531 w 3479"/>
                <a:gd name="T51" fmla="*/ 522 h 3479"/>
                <a:gd name="T52" fmla="*/ 3177 w 3479"/>
                <a:gd name="T53" fmla="*/ 3 h 3479"/>
                <a:gd name="T54" fmla="*/ 3306 w 3479"/>
                <a:gd name="T55" fmla="*/ 47 h 3479"/>
                <a:gd name="T56" fmla="*/ 3406 w 3479"/>
                <a:gd name="T57" fmla="*/ 136 h 3479"/>
                <a:gd name="T58" fmla="*/ 3466 w 3479"/>
                <a:gd name="T59" fmla="*/ 256 h 3479"/>
                <a:gd name="T60" fmla="*/ 3479 w 3479"/>
                <a:gd name="T61" fmla="*/ 3131 h 3479"/>
                <a:gd name="T62" fmla="*/ 3452 w 3479"/>
                <a:gd name="T63" fmla="*/ 3266 h 3479"/>
                <a:gd name="T64" fmla="*/ 3377 w 3479"/>
                <a:gd name="T65" fmla="*/ 3377 h 3479"/>
                <a:gd name="T66" fmla="*/ 3266 w 3479"/>
                <a:gd name="T67" fmla="*/ 3452 h 3479"/>
                <a:gd name="T68" fmla="*/ 3131 w 3479"/>
                <a:gd name="T69" fmla="*/ 3479 h 3479"/>
                <a:gd name="T70" fmla="*/ 256 w 3479"/>
                <a:gd name="T71" fmla="*/ 3466 h 3479"/>
                <a:gd name="T72" fmla="*/ 136 w 3479"/>
                <a:gd name="T73" fmla="*/ 3406 h 3479"/>
                <a:gd name="T74" fmla="*/ 47 w 3479"/>
                <a:gd name="T75" fmla="*/ 3306 h 3479"/>
                <a:gd name="T76" fmla="*/ 3 w 3479"/>
                <a:gd name="T77" fmla="*/ 3177 h 3479"/>
                <a:gd name="T78" fmla="*/ 3 w 3479"/>
                <a:gd name="T79" fmla="*/ 302 h 3479"/>
                <a:gd name="T80" fmla="*/ 47 w 3479"/>
                <a:gd name="T81" fmla="*/ 173 h 3479"/>
                <a:gd name="T82" fmla="*/ 136 w 3479"/>
                <a:gd name="T83" fmla="*/ 73 h 3479"/>
                <a:gd name="T84" fmla="*/ 256 w 3479"/>
                <a:gd name="T85" fmla="*/ 13 h 3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9" h="3479">
                  <a:moveTo>
                    <a:pt x="1531" y="522"/>
                  </a:moveTo>
                  <a:lnTo>
                    <a:pt x="1525" y="550"/>
                  </a:lnTo>
                  <a:lnTo>
                    <a:pt x="1521" y="581"/>
                  </a:lnTo>
                  <a:lnTo>
                    <a:pt x="1515" y="611"/>
                  </a:lnTo>
                  <a:lnTo>
                    <a:pt x="1510" y="643"/>
                  </a:lnTo>
                  <a:lnTo>
                    <a:pt x="1502" y="676"/>
                  </a:lnTo>
                  <a:lnTo>
                    <a:pt x="1494" y="708"/>
                  </a:lnTo>
                  <a:lnTo>
                    <a:pt x="1485" y="740"/>
                  </a:lnTo>
                  <a:lnTo>
                    <a:pt x="1474" y="773"/>
                  </a:lnTo>
                  <a:lnTo>
                    <a:pt x="1461" y="804"/>
                  </a:lnTo>
                  <a:lnTo>
                    <a:pt x="1447" y="835"/>
                  </a:lnTo>
                  <a:lnTo>
                    <a:pt x="1431" y="866"/>
                  </a:lnTo>
                  <a:lnTo>
                    <a:pt x="1412" y="894"/>
                  </a:lnTo>
                  <a:lnTo>
                    <a:pt x="1389" y="922"/>
                  </a:lnTo>
                  <a:lnTo>
                    <a:pt x="1365" y="949"/>
                  </a:lnTo>
                  <a:lnTo>
                    <a:pt x="1338" y="973"/>
                  </a:lnTo>
                  <a:lnTo>
                    <a:pt x="1307" y="996"/>
                  </a:lnTo>
                  <a:lnTo>
                    <a:pt x="1274" y="1016"/>
                  </a:lnTo>
                  <a:lnTo>
                    <a:pt x="1236" y="1034"/>
                  </a:lnTo>
                  <a:lnTo>
                    <a:pt x="1194" y="1050"/>
                  </a:lnTo>
                  <a:lnTo>
                    <a:pt x="1148" y="1063"/>
                  </a:lnTo>
                  <a:lnTo>
                    <a:pt x="1099" y="1072"/>
                  </a:lnTo>
                  <a:lnTo>
                    <a:pt x="1044" y="1078"/>
                  </a:lnTo>
                  <a:lnTo>
                    <a:pt x="1044" y="1566"/>
                  </a:lnTo>
                  <a:lnTo>
                    <a:pt x="1392" y="1566"/>
                  </a:lnTo>
                  <a:lnTo>
                    <a:pt x="1392" y="2384"/>
                  </a:lnTo>
                  <a:lnTo>
                    <a:pt x="1393" y="2432"/>
                  </a:lnTo>
                  <a:lnTo>
                    <a:pt x="1399" y="2481"/>
                  </a:lnTo>
                  <a:lnTo>
                    <a:pt x="1408" y="2528"/>
                  </a:lnTo>
                  <a:lnTo>
                    <a:pt x="1421" y="2573"/>
                  </a:lnTo>
                  <a:lnTo>
                    <a:pt x="1438" y="2619"/>
                  </a:lnTo>
                  <a:lnTo>
                    <a:pt x="1459" y="2662"/>
                  </a:lnTo>
                  <a:lnTo>
                    <a:pt x="1483" y="2703"/>
                  </a:lnTo>
                  <a:lnTo>
                    <a:pt x="1512" y="2742"/>
                  </a:lnTo>
                  <a:lnTo>
                    <a:pt x="1543" y="2779"/>
                  </a:lnTo>
                  <a:lnTo>
                    <a:pt x="1579" y="2813"/>
                  </a:lnTo>
                  <a:lnTo>
                    <a:pt x="1619" y="2844"/>
                  </a:lnTo>
                  <a:lnTo>
                    <a:pt x="1663" y="2873"/>
                  </a:lnTo>
                  <a:lnTo>
                    <a:pt x="1709" y="2899"/>
                  </a:lnTo>
                  <a:lnTo>
                    <a:pt x="1760" y="2921"/>
                  </a:lnTo>
                  <a:lnTo>
                    <a:pt x="1814" y="2940"/>
                  </a:lnTo>
                  <a:lnTo>
                    <a:pt x="1872" y="2955"/>
                  </a:lnTo>
                  <a:lnTo>
                    <a:pt x="1935" y="2966"/>
                  </a:lnTo>
                  <a:lnTo>
                    <a:pt x="2001" y="2972"/>
                  </a:lnTo>
                  <a:lnTo>
                    <a:pt x="2071" y="2975"/>
                  </a:lnTo>
                  <a:lnTo>
                    <a:pt x="2117" y="2974"/>
                  </a:lnTo>
                  <a:lnTo>
                    <a:pt x="2163" y="2973"/>
                  </a:lnTo>
                  <a:lnTo>
                    <a:pt x="2208" y="2972"/>
                  </a:lnTo>
                  <a:lnTo>
                    <a:pt x="2250" y="2970"/>
                  </a:lnTo>
                  <a:lnTo>
                    <a:pt x="2289" y="2968"/>
                  </a:lnTo>
                  <a:lnTo>
                    <a:pt x="2325" y="2966"/>
                  </a:lnTo>
                  <a:lnTo>
                    <a:pt x="2356" y="2963"/>
                  </a:lnTo>
                  <a:lnTo>
                    <a:pt x="2383" y="2962"/>
                  </a:lnTo>
                  <a:lnTo>
                    <a:pt x="2405" y="2960"/>
                  </a:lnTo>
                  <a:lnTo>
                    <a:pt x="2422" y="2959"/>
                  </a:lnTo>
                  <a:lnTo>
                    <a:pt x="2431" y="2958"/>
                  </a:lnTo>
                  <a:lnTo>
                    <a:pt x="2435" y="2957"/>
                  </a:lnTo>
                  <a:lnTo>
                    <a:pt x="2435" y="2435"/>
                  </a:lnTo>
                  <a:lnTo>
                    <a:pt x="2105" y="2435"/>
                  </a:lnTo>
                  <a:lnTo>
                    <a:pt x="2067" y="2434"/>
                  </a:lnTo>
                  <a:lnTo>
                    <a:pt x="2035" y="2430"/>
                  </a:lnTo>
                  <a:lnTo>
                    <a:pt x="2007" y="2424"/>
                  </a:lnTo>
                  <a:lnTo>
                    <a:pt x="1984" y="2416"/>
                  </a:lnTo>
                  <a:lnTo>
                    <a:pt x="1965" y="2405"/>
                  </a:lnTo>
                  <a:lnTo>
                    <a:pt x="1950" y="2392"/>
                  </a:lnTo>
                  <a:lnTo>
                    <a:pt x="1939" y="2377"/>
                  </a:lnTo>
                  <a:lnTo>
                    <a:pt x="1929" y="2360"/>
                  </a:lnTo>
                  <a:lnTo>
                    <a:pt x="1923" y="2340"/>
                  </a:lnTo>
                  <a:lnTo>
                    <a:pt x="1918" y="2319"/>
                  </a:lnTo>
                  <a:lnTo>
                    <a:pt x="1916" y="2296"/>
                  </a:lnTo>
                  <a:lnTo>
                    <a:pt x="1915" y="2271"/>
                  </a:lnTo>
                  <a:lnTo>
                    <a:pt x="1913" y="2244"/>
                  </a:lnTo>
                  <a:lnTo>
                    <a:pt x="1913" y="1566"/>
                  </a:lnTo>
                  <a:lnTo>
                    <a:pt x="2435" y="1566"/>
                  </a:lnTo>
                  <a:lnTo>
                    <a:pt x="2435" y="1044"/>
                  </a:lnTo>
                  <a:lnTo>
                    <a:pt x="1913" y="1044"/>
                  </a:lnTo>
                  <a:lnTo>
                    <a:pt x="1913" y="522"/>
                  </a:lnTo>
                  <a:lnTo>
                    <a:pt x="1531" y="522"/>
                  </a:lnTo>
                  <a:close/>
                  <a:moveTo>
                    <a:pt x="348" y="0"/>
                  </a:moveTo>
                  <a:lnTo>
                    <a:pt x="3131" y="0"/>
                  </a:lnTo>
                  <a:lnTo>
                    <a:pt x="3177" y="3"/>
                  </a:lnTo>
                  <a:lnTo>
                    <a:pt x="3223" y="13"/>
                  </a:lnTo>
                  <a:lnTo>
                    <a:pt x="3266" y="27"/>
                  </a:lnTo>
                  <a:lnTo>
                    <a:pt x="3306" y="47"/>
                  </a:lnTo>
                  <a:lnTo>
                    <a:pt x="3343" y="73"/>
                  </a:lnTo>
                  <a:lnTo>
                    <a:pt x="3377" y="102"/>
                  </a:lnTo>
                  <a:lnTo>
                    <a:pt x="3406" y="136"/>
                  </a:lnTo>
                  <a:lnTo>
                    <a:pt x="3432" y="173"/>
                  </a:lnTo>
                  <a:lnTo>
                    <a:pt x="3452" y="213"/>
                  </a:lnTo>
                  <a:lnTo>
                    <a:pt x="3466" y="256"/>
                  </a:lnTo>
                  <a:lnTo>
                    <a:pt x="3476" y="302"/>
                  </a:lnTo>
                  <a:lnTo>
                    <a:pt x="3479" y="348"/>
                  </a:lnTo>
                  <a:lnTo>
                    <a:pt x="3479" y="3131"/>
                  </a:lnTo>
                  <a:lnTo>
                    <a:pt x="3476" y="3177"/>
                  </a:lnTo>
                  <a:lnTo>
                    <a:pt x="3466" y="3223"/>
                  </a:lnTo>
                  <a:lnTo>
                    <a:pt x="3452" y="3266"/>
                  </a:lnTo>
                  <a:lnTo>
                    <a:pt x="3432" y="3306"/>
                  </a:lnTo>
                  <a:lnTo>
                    <a:pt x="3406" y="3343"/>
                  </a:lnTo>
                  <a:lnTo>
                    <a:pt x="3377" y="3377"/>
                  </a:lnTo>
                  <a:lnTo>
                    <a:pt x="3343" y="3406"/>
                  </a:lnTo>
                  <a:lnTo>
                    <a:pt x="3306" y="3432"/>
                  </a:lnTo>
                  <a:lnTo>
                    <a:pt x="3266" y="3452"/>
                  </a:lnTo>
                  <a:lnTo>
                    <a:pt x="3223" y="3466"/>
                  </a:lnTo>
                  <a:lnTo>
                    <a:pt x="3177" y="3476"/>
                  </a:lnTo>
                  <a:lnTo>
                    <a:pt x="3131" y="3479"/>
                  </a:lnTo>
                  <a:lnTo>
                    <a:pt x="348" y="3479"/>
                  </a:lnTo>
                  <a:lnTo>
                    <a:pt x="302" y="3476"/>
                  </a:lnTo>
                  <a:lnTo>
                    <a:pt x="256" y="3466"/>
                  </a:lnTo>
                  <a:lnTo>
                    <a:pt x="213" y="3452"/>
                  </a:lnTo>
                  <a:lnTo>
                    <a:pt x="173" y="3432"/>
                  </a:lnTo>
                  <a:lnTo>
                    <a:pt x="136" y="3406"/>
                  </a:lnTo>
                  <a:lnTo>
                    <a:pt x="102" y="3377"/>
                  </a:lnTo>
                  <a:lnTo>
                    <a:pt x="73" y="3343"/>
                  </a:lnTo>
                  <a:lnTo>
                    <a:pt x="47" y="3306"/>
                  </a:lnTo>
                  <a:lnTo>
                    <a:pt x="27" y="3266"/>
                  </a:lnTo>
                  <a:lnTo>
                    <a:pt x="13" y="3223"/>
                  </a:lnTo>
                  <a:lnTo>
                    <a:pt x="3" y="3177"/>
                  </a:lnTo>
                  <a:lnTo>
                    <a:pt x="0" y="3131"/>
                  </a:lnTo>
                  <a:lnTo>
                    <a:pt x="0" y="348"/>
                  </a:lnTo>
                  <a:lnTo>
                    <a:pt x="3" y="302"/>
                  </a:lnTo>
                  <a:lnTo>
                    <a:pt x="13" y="256"/>
                  </a:lnTo>
                  <a:lnTo>
                    <a:pt x="27" y="213"/>
                  </a:lnTo>
                  <a:lnTo>
                    <a:pt x="47" y="173"/>
                  </a:lnTo>
                  <a:lnTo>
                    <a:pt x="73" y="136"/>
                  </a:lnTo>
                  <a:lnTo>
                    <a:pt x="102" y="102"/>
                  </a:lnTo>
                  <a:lnTo>
                    <a:pt x="136" y="73"/>
                  </a:lnTo>
                  <a:lnTo>
                    <a:pt x="173" y="47"/>
                  </a:lnTo>
                  <a:lnTo>
                    <a:pt x="213" y="27"/>
                  </a:lnTo>
                  <a:lnTo>
                    <a:pt x="256" y="13"/>
                  </a:lnTo>
                  <a:lnTo>
                    <a:pt x="302" y="3"/>
                  </a:lnTo>
                  <a:lnTo>
                    <a:pt x="3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21522BC-0B5B-A84B-AD5C-5CCFB3BE8A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5716" y="577843"/>
              <a:ext cx="451741" cy="469505"/>
            </a:xfrm>
            <a:custGeom>
              <a:avLst/>
              <a:gdLst>
                <a:gd name="T0" fmla="*/ 2030 w 3208"/>
                <a:gd name="T1" fmla="*/ 749 h 3333"/>
                <a:gd name="T2" fmla="*/ 1921 w 3208"/>
                <a:gd name="T3" fmla="*/ 811 h 3333"/>
                <a:gd name="T4" fmla="*/ 1847 w 3208"/>
                <a:gd name="T5" fmla="*/ 913 h 3333"/>
                <a:gd name="T6" fmla="*/ 1819 w 3208"/>
                <a:gd name="T7" fmla="*/ 1044 h 3333"/>
                <a:gd name="T8" fmla="*/ 1021 w 3208"/>
                <a:gd name="T9" fmla="*/ 1370 h 3333"/>
                <a:gd name="T10" fmla="*/ 903 w 3208"/>
                <a:gd name="T11" fmla="*/ 1343 h 3333"/>
                <a:gd name="T12" fmla="*/ 778 w 3208"/>
                <a:gd name="T13" fmla="*/ 1372 h 3333"/>
                <a:gd name="T14" fmla="*/ 679 w 3208"/>
                <a:gd name="T15" fmla="*/ 1450 h 3333"/>
                <a:gd name="T16" fmla="*/ 620 w 3208"/>
                <a:gd name="T17" fmla="*/ 1563 h 3333"/>
                <a:gd name="T18" fmla="*/ 610 w 3208"/>
                <a:gd name="T19" fmla="*/ 1698 h 3333"/>
                <a:gd name="T20" fmla="*/ 654 w 3208"/>
                <a:gd name="T21" fmla="*/ 1819 h 3333"/>
                <a:gd name="T22" fmla="*/ 741 w 3208"/>
                <a:gd name="T23" fmla="*/ 1910 h 3333"/>
                <a:gd name="T24" fmla="*/ 859 w 3208"/>
                <a:gd name="T25" fmla="*/ 1955 h 3333"/>
                <a:gd name="T26" fmla="*/ 988 w 3208"/>
                <a:gd name="T27" fmla="*/ 1946 h 3333"/>
                <a:gd name="T28" fmla="*/ 1819 w 3208"/>
                <a:gd name="T29" fmla="*/ 2290 h 3333"/>
                <a:gd name="T30" fmla="*/ 1847 w 3208"/>
                <a:gd name="T31" fmla="*/ 2419 h 3333"/>
                <a:gd name="T32" fmla="*/ 1921 w 3208"/>
                <a:gd name="T33" fmla="*/ 2522 h 3333"/>
                <a:gd name="T34" fmla="*/ 2030 w 3208"/>
                <a:gd name="T35" fmla="*/ 2585 h 3333"/>
                <a:gd name="T36" fmla="*/ 2160 w 3208"/>
                <a:gd name="T37" fmla="*/ 2594 h 3333"/>
                <a:gd name="T38" fmla="*/ 2277 w 3208"/>
                <a:gd name="T39" fmla="*/ 2548 h 3333"/>
                <a:gd name="T40" fmla="*/ 2364 w 3208"/>
                <a:gd name="T41" fmla="*/ 2458 h 3333"/>
                <a:gd name="T42" fmla="*/ 2408 w 3208"/>
                <a:gd name="T43" fmla="*/ 2335 h 3333"/>
                <a:gd name="T44" fmla="*/ 2399 w 3208"/>
                <a:gd name="T45" fmla="*/ 2200 h 3333"/>
                <a:gd name="T46" fmla="*/ 2339 w 3208"/>
                <a:gd name="T47" fmla="*/ 2088 h 3333"/>
                <a:gd name="T48" fmla="*/ 2240 w 3208"/>
                <a:gd name="T49" fmla="*/ 2010 h 3333"/>
                <a:gd name="T50" fmla="*/ 2116 w 3208"/>
                <a:gd name="T51" fmla="*/ 1981 h 3333"/>
                <a:gd name="T52" fmla="*/ 2002 w 3208"/>
                <a:gd name="T53" fmla="*/ 2005 h 3333"/>
                <a:gd name="T54" fmla="*/ 1198 w 3208"/>
                <a:gd name="T55" fmla="*/ 1673 h 3333"/>
                <a:gd name="T56" fmla="*/ 1968 w 3208"/>
                <a:gd name="T57" fmla="*/ 1310 h 3333"/>
                <a:gd name="T58" fmla="*/ 2076 w 3208"/>
                <a:gd name="T59" fmla="*/ 1349 h 3333"/>
                <a:gd name="T60" fmla="*/ 2201 w 3208"/>
                <a:gd name="T61" fmla="*/ 1339 h 3333"/>
                <a:gd name="T62" fmla="*/ 2310 w 3208"/>
                <a:gd name="T63" fmla="*/ 1276 h 3333"/>
                <a:gd name="T64" fmla="*/ 2384 w 3208"/>
                <a:gd name="T65" fmla="*/ 1173 h 3333"/>
                <a:gd name="T66" fmla="*/ 2412 w 3208"/>
                <a:gd name="T67" fmla="*/ 1044 h 3333"/>
                <a:gd name="T68" fmla="*/ 2384 w 3208"/>
                <a:gd name="T69" fmla="*/ 913 h 3333"/>
                <a:gd name="T70" fmla="*/ 2310 w 3208"/>
                <a:gd name="T71" fmla="*/ 811 h 3333"/>
                <a:gd name="T72" fmla="*/ 2201 w 3208"/>
                <a:gd name="T73" fmla="*/ 749 h 3333"/>
                <a:gd name="T74" fmla="*/ 601 w 3208"/>
                <a:gd name="T75" fmla="*/ 0 h 3333"/>
                <a:gd name="T76" fmla="*/ 2727 w 3208"/>
                <a:gd name="T77" fmla="*/ 13 h 3333"/>
                <a:gd name="T78" fmla="*/ 2893 w 3208"/>
                <a:gd name="T79" fmla="*/ 75 h 3333"/>
                <a:gd name="T80" fmla="*/ 3032 w 3208"/>
                <a:gd name="T81" fmla="*/ 183 h 3333"/>
                <a:gd name="T82" fmla="*/ 3136 w 3208"/>
                <a:gd name="T83" fmla="*/ 327 h 3333"/>
                <a:gd name="T84" fmla="*/ 3196 w 3208"/>
                <a:gd name="T85" fmla="*/ 498 h 3333"/>
                <a:gd name="T86" fmla="*/ 3208 w 3208"/>
                <a:gd name="T87" fmla="*/ 2707 h 3333"/>
                <a:gd name="T88" fmla="*/ 3181 w 3208"/>
                <a:gd name="T89" fmla="*/ 2894 h 3333"/>
                <a:gd name="T90" fmla="*/ 3106 w 3208"/>
                <a:gd name="T91" fmla="*/ 3057 h 3333"/>
                <a:gd name="T92" fmla="*/ 2989 w 3208"/>
                <a:gd name="T93" fmla="*/ 3190 h 3333"/>
                <a:gd name="T94" fmla="*/ 2840 w 3208"/>
                <a:gd name="T95" fmla="*/ 3284 h 3333"/>
                <a:gd name="T96" fmla="*/ 2668 w 3208"/>
                <a:gd name="T97" fmla="*/ 3330 h 3333"/>
                <a:gd name="T98" fmla="*/ 539 w 3208"/>
                <a:gd name="T99" fmla="*/ 3330 h 3333"/>
                <a:gd name="T100" fmla="*/ 367 w 3208"/>
                <a:gd name="T101" fmla="*/ 3284 h 3333"/>
                <a:gd name="T102" fmla="*/ 219 w 3208"/>
                <a:gd name="T103" fmla="*/ 3190 h 3333"/>
                <a:gd name="T104" fmla="*/ 102 w 3208"/>
                <a:gd name="T105" fmla="*/ 3057 h 3333"/>
                <a:gd name="T106" fmla="*/ 27 w 3208"/>
                <a:gd name="T107" fmla="*/ 2894 h 3333"/>
                <a:gd name="T108" fmla="*/ 0 w 3208"/>
                <a:gd name="T109" fmla="*/ 2707 h 3333"/>
                <a:gd name="T110" fmla="*/ 12 w 3208"/>
                <a:gd name="T111" fmla="*/ 498 h 3333"/>
                <a:gd name="T112" fmla="*/ 72 w 3208"/>
                <a:gd name="T113" fmla="*/ 327 h 3333"/>
                <a:gd name="T114" fmla="*/ 175 w 3208"/>
                <a:gd name="T115" fmla="*/ 183 h 3333"/>
                <a:gd name="T116" fmla="*/ 315 w 3208"/>
                <a:gd name="T117" fmla="*/ 75 h 3333"/>
                <a:gd name="T118" fmla="*/ 480 w 3208"/>
                <a:gd name="T119" fmla="*/ 13 h 3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8" h="3333">
                  <a:moveTo>
                    <a:pt x="2115" y="736"/>
                  </a:moveTo>
                  <a:lnTo>
                    <a:pt x="2071" y="739"/>
                  </a:lnTo>
                  <a:lnTo>
                    <a:pt x="2030" y="749"/>
                  </a:lnTo>
                  <a:lnTo>
                    <a:pt x="1991" y="764"/>
                  </a:lnTo>
                  <a:lnTo>
                    <a:pt x="1954" y="785"/>
                  </a:lnTo>
                  <a:lnTo>
                    <a:pt x="1921" y="811"/>
                  </a:lnTo>
                  <a:lnTo>
                    <a:pt x="1892" y="842"/>
                  </a:lnTo>
                  <a:lnTo>
                    <a:pt x="1867" y="876"/>
                  </a:lnTo>
                  <a:lnTo>
                    <a:pt x="1847" y="913"/>
                  </a:lnTo>
                  <a:lnTo>
                    <a:pt x="1831" y="954"/>
                  </a:lnTo>
                  <a:lnTo>
                    <a:pt x="1823" y="998"/>
                  </a:lnTo>
                  <a:lnTo>
                    <a:pt x="1819" y="1044"/>
                  </a:lnTo>
                  <a:lnTo>
                    <a:pt x="1088" y="1410"/>
                  </a:lnTo>
                  <a:lnTo>
                    <a:pt x="1056" y="1387"/>
                  </a:lnTo>
                  <a:lnTo>
                    <a:pt x="1021" y="1370"/>
                  </a:lnTo>
                  <a:lnTo>
                    <a:pt x="984" y="1355"/>
                  </a:lnTo>
                  <a:lnTo>
                    <a:pt x="944" y="1346"/>
                  </a:lnTo>
                  <a:lnTo>
                    <a:pt x="903" y="1343"/>
                  </a:lnTo>
                  <a:lnTo>
                    <a:pt x="859" y="1346"/>
                  </a:lnTo>
                  <a:lnTo>
                    <a:pt x="817" y="1356"/>
                  </a:lnTo>
                  <a:lnTo>
                    <a:pt x="778" y="1372"/>
                  </a:lnTo>
                  <a:lnTo>
                    <a:pt x="741" y="1393"/>
                  </a:lnTo>
                  <a:lnTo>
                    <a:pt x="708" y="1419"/>
                  </a:lnTo>
                  <a:lnTo>
                    <a:pt x="679" y="1450"/>
                  </a:lnTo>
                  <a:lnTo>
                    <a:pt x="654" y="1484"/>
                  </a:lnTo>
                  <a:lnTo>
                    <a:pt x="635" y="1522"/>
                  </a:lnTo>
                  <a:lnTo>
                    <a:pt x="620" y="1563"/>
                  </a:lnTo>
                  <a:lnTo>
                    <a:pt x="610" y="1606"/>
                  </a:lnTo>
                  <a:lnTo>
                    <a:pt x="607" y="1652"/>
                  </a:lnTo>
                  <a:lnTo>
                    <a:pt x="610" y="1698"/>
                  </a:lnTo>
                  <a:lnTo>
                    <a:pt x="620" y="1741"/>
                  </a:lnTo>
                  <a:lnTo>
                    <a:pt x="635" y="1782"/>
                  </a:lnTo>
                  <a:lnTo>
                    <a:pt x="654" y="1819"/>
                  </a:lnTo>
                  <a:lnTo>
                    <a:pt x="679" y="1853"/>
                  </a:lnTo>
                  <a:lnTo>
                    <a:pt x="708" y="1883"/>
                  </a:lnTo>
                  <a:lnTo>
                    <a:pt x="741" y="1910"/>
                  </a:lnTo>
                  <a:lnTo>
                    <a:pt x="778" y="1931"/>
                  </a:lnTo>
                  <a:lnTo>
                    <a:pt x="817" y="1946"/>
                  </a:lnTo>
                  <a:lnTo>
                    <a:pt x="859" y="1955"/>
                  </a:lnTo>
                  <a:lnTo>
                    <a:pt x="903" y="1958"/>
                  </a:lnTo>
                  <a:lnTo>
                    <a:pt x="946" y="1955"/>
                  </a:lnTo>
                  <a:lnTo>
                    <a:pt x="988" y="1946"/>
                  </a:lnTo>
                  <a:lnTo>
                    <a:pt x="1027" y="1931"/>
                  </a:lnTo>
                  <a:lnTo>
                    <a:pt x="1063" y="1910"/>
                  </a:lnTo>
                  <a:lnTo>
                    <a:pt x="1819" y="2290"/>
                  </a:lnTo>
                  <a:lnTo>
                    <a:pt x="1823" y="2335"/>
                  </a:lnTo>
                  <a:lnTo>
                    <a:pt x="1832" y="2378"/>
                  </a:lnTo>
                  <a:lnTo>
                    <a:pt x="1847" y="2419"/>
                  </a:lnTo>
                  <a:lnTo>
                    <a:pt x="1867" y="2458"/>
                  </a:lnTo>
                  <a:lnTo>
                    <a:pt x="1892" y="2492"/>
                  </a:lnTo>
                  <a:lnTo>
                    <a:pt x="1921" y="2522"/>
                  </a:lnTo>
                  <a:lnTo>
                    <a:pt x="1954" y="2548"/>
                  </a:lnTo>
                  <a:lnTo>
                    <a:pt x="1991" y="2569"/>
                  </a:lnTo>
                  <a:lnTo>
                    <a:pt x="2030" y="2585"/>
                  </a:lnTo>
                  <a:lnTo>
                    <a:pt x="2071" y="2594"/>
                  </a:lnTo>
                  <a:lnTo>
                    <a:pt x="2116" y="2598"/>
                  </a:lnTo>
                  <a:lnTo>
                    <a:pt x="2160" y="2594"/>
                  </a:lnTo>
                  <a:lnTo>
                    <a:pt x="2201" y="2585"/>
                  </a:lnTo>
                  <a:lnTo>
                    <a:pt x="2240" y="2569"/>
                  </a:lnTo>
                  <a:lnTo>
                    <a:pt x="2277" y="2548"/>
                  </a:lnTo>
                  <a:lnTo>
                    <a:pt x="2310" y="2522"/>
                  </a:lnTo>
                  <a:lnTo>
                    <a:pt x="2339" y="2492"/>
                  </a:lnTo>
                  <a:lnTo>
                    <a:pt x="2364" y="2458"/>
                  </a:lnTo>
                  <a:lnTo>
                    <a:pt x="2384" y="2419"/>
                  </a:lnTo>
                  <a:lnTo>
                    <a:pt x="2399" y="2378"/>
                  </a:lnTo>
                  <a:lnTo>
                    <a:pt x="2408" y="2335"/>
                  </a:lnTo>
                  <a:lnTo>
                    <a:pt x="2412" y="2290"/>
                  </a:lnTo>
                  <a:lnTo>
                    <a:pt x="2408" y="2244"/>
                  </a:lnTo>
                  <a:lnTo>
                    <a:pt x="2399" y="2200"/>
                  </a:lnTo>
                  <a:lnTo>
                    <a:pt x="2384" y="2159"/>
                  </a:lnTo>
                  <a:lnTo>
                    <a:pt x="2364" y="2122"/>
                  </a:lnTo>
                  <a:lnTo>
                    <a:pt x="2339" y="2088"/>
                  </a:lnTo>
                  <a:lnTo>
                    <a:pt x="2310" y="2057"/>
                  </a:lnTo>
                  <a:lnTo>
                    <a:pt x="2277" y="2031"/>
                  </a:lnTo>
                  <a:lnTo>
                    <a:pt x="2240" y="2010"/>
                  </a:lnTo>
                  <a:lnTo>
                    <a:pt x="2201" y="1995"/>
                  </a:lnTo>
                  <a:lnTo>
                    <a:pt x="2160" y="1985"/>
                  </a:lnTo>
                  <a:lnTo>
                    <a:pt x="2116" y="1981"/>
                  </a:lnTo>
                  <a:lnTo>
                    <a:pt x="2076" y="1984"/>
                  </a:lnTo>
                  <a:lnTo>
                    <a:pt x="2037" y="1991"/>
                  </a:lnTo>
                  <a:lnTo>
                    <a:pt x="2002" y="2005"/>
                  </a:lnTo>
                  <a:lnTo>
                    <a:pt x="1968" y="2022"/>
                  </a:lnTo>
                  <a:lnTo>
                    <a:pt x="1937" y="2043"/>
                  </a:lnTo>
                  <a:lnTo>
                    <a:pt x="1198" y="1673"/>
                  </a:lnTo>
                  <a:lnTo>
                    <a:pt x="1199" y="1659"/>
                  </a:lnTo>
                  <a:lnTo>
                    <a:pt x="1936" y="1289"/>
                  </a:lnTo>
                  <a:lnTo>
                    <a:pt x="1968" y="1310"/>
                  </a:lnTo>
                  <a:lnTo>
                    <a:pt x="2001" y="1328"/>
                  </a:lnTo>
                  <a:lnTo>
                    <a:pt x="2037" y="1341"/>
                  </a:lnTo>
                  <a:lnTo>
                    <a:pt x="2076" y="1349"/>
                  </a:lnTo>
                  <a:lnTo>
                    <a:pt x="2115" y="1352"/>
                  </a:lnTo>
                  <a:lnTo>
                    <a:pt x="2159" y="1349"/>
                  </a:lnTo>
                  <a:lnTo>
                    <a:pt x="2201" y="1339"/>
                  </a:lnTo>
                  <a:lnTo>
                    <a:pt x="2240" y="1323"/>
                  </a:lnTo>
                  <a:lnTo>
                    <a:pt x="2277" y="1302"/>
                  </a:lnTo>
                  <a:lnTo>
                    <a:pt x="2310" y="1276"/>
                  </a:lnTo>
                  <a:lnTo>
                    <a:pt x="2338" y="1246"/>
                  </a:lnTo>
                  <a:lnTo>
                    <a:pt x="2364" y="1212"/>
                  </a:lnTo>
                  <a:lnTo>
                    <a:pt x="2384" y="1173"/>
                  </a:lnTo>
                  <a:lnTo>
                    <a:pt x="2399" y="1132"/>
                  </a:lnTo>
                  <a:lnTo>
                    <a:pt x="2408" y="1089"/>
                  </a:lnTo>
                  <a:lnTo>
                    <a:pt x="2412" y="1044"/>
                  </a:lnTo>
                  <a:lnTo>
                    <a:pt x="2408" y="998"/>
                  </a:lnTo>
                  <a:lnTo>
                    <a:pt x="2399" y="954"/>
                  </a:lnTo>
                  <a:lnTo>
                    <a:pt x="2384" y="913"/>
                  </a:lnTo>
                  <a:lnTo>
                    <a:pt x="2364" y="876"/>
                  </a:lnTo>
                  <a:lnTo>
                    <a:pt x="2338" y="842"/>
                  </a:lnTo>
                  <a:lnTo>
                    <a:pt x="2310" y="811"/>
                  </a:lnTo>
                  <a:lnTo>
                    <a:pt x="2277" y="785"/>
                  </a:lnTo>
                  <a:lnTo>
                    <a:pt x="2240" y="764"/>
                  </a:lnTo>
                  <a:lnTo>
                    <a:pt x="2201" y="749"/>
                  </a:lnTo>
                  <a:lnTo>
                    <a:pt x="2159" y="739"/>
                  </a:lnTo>
                  <a:lnTo>
                    <a:pt x="2115" y="736"/>
                  </a:lnTo>
                  <a:close/>
                  <a:moveTo>
                    <a:pt x="601" y="0"/>
                  </a:moveTo>
                  <a:lnTo>
                    <a:pt x="2606" y="0"/>
                  </a:lnTo>
                  <a:lnTo>
                    <a:pt x="2668" y="3"/>
                  </a:lnTo>
                  <a:lnTo>
                    <a:pt x="2727" y="13"/>
                  </a:lnTo>
                  <a:lnTo>
                    <a:pt x="2785" y="29"/>
                  </a:lnTo>
                  <a:lnTo>
                    <a:pt x="2840" y="50"/>
                  </a:lnTo>
                  <a:lnTo>
                    <a:pt x="2893" y="75"/>
                  </a:lnTo>
                  <a:lnTo>
                    <a:pt x="2943" y="107"/>
                  </a:lnTo>
                  <a:lnTo>
                    <a:pt x="2989" y="142"/>
                  </a:lnTo>
                  <a:lnTo>
                    <a:pt x="3032" y="183"/>
                  </a:lnTo>
                  <a:lnTo>
                    <a:pt x="3071" y="227"/>
                  </a:lnTo>
                  <a:lnTo>
                    <a:pt x="3106" y="275"/>
                  </a:lnTo>
                  <a:lnTo>
                    <a:pt x="3136" y="327"/>
                  </a:lnTo>
                  <a:lnTo>
                    <a:pt x="3161" y="381"/>
                  </a:lnTo>
                  <a:lnTo>
                    <a:pt x="3181" y="438"/>
                  </a:lnTo>
                  <a:lnTo>
                    <a:pt x="3196" y="498"/>
                  </a:lnTo>
                  <a:lnTo>
                    <a:pt x="3205" y="561"/>
                  </a:lnTo>
                  <a:lnTo>
                    <a:pt x="3208" y="624"/>
                  </a:lnTo>
                  <a:lnTo>
                    <a:pt x="3208" y="2707"/>
                  </a:lnTo>
                  <a:lnTo>
                    <a:pt x="3205" y="2771"/>
                  </a:lnTo>
                  <a:lnTo>
                    <a:pt x="3196" y="2833"/>
                  </a:lnTo>
                  <a:lnTo>
                    <a:pt x="3181" y="2894"/>
                  </a:lnTo>
                  <a:lnTo>
                    <a:pt x="3161" y="2951"/>
                  </a:lnTo>
                  <a:lnTo>
                    <a:pt x="3136" y="3005"/>
                  </a:lnTo>
                  <a:lnTo>
                    <a:pt x="3106" y="3057"/>
                  </a:lnTo>
                  <a:lnTo>
                    <a:pt x="3071" y="3106"/>
                  </a:lnTo>
                  <a:lnTo>
                    <a:pt x="3032" y="3150"/>
                  </a:lnTo>
                  <a:lnTo>
                    <a:pt x="2989" y="3190"/>
                  </a:lnTo>
                  <a:lnTo>
                    <a:pt x="2943" y="3226"/>
                  </a:lnTo>
                  <a:lnTo>
                    <a:pt x="2893" y="3257"/>
                  </a:lnTo>
                  <a:lnTo>
                    <a:pt x="2840" y="3284"/>
                  </a:lnTo>
                  <a:lnTo>
                    <a:pt x="2785" y="3305"/>
                  </a:lnTo>
                  <a:lnTo>
                    <a:pt x="2727" y="3320"/>
                  </a:lnTo>
                  <a:lnTo>
                    <a:pt x="2668" y="3330"/>
                  </a:lnTo>
                  <a:lnTo>
                    <a:pt x="2606" y="3333"/>
                  </a:lnTo>
                  <a:lnTo>
                    <a:pt x="601" y="3333"/>
                  </a:lnTo>
                  <a:lnTo>
                    <a:pt x="539" y="3330"/>
                  </a:lnTo>
                  <a:lnTo>
                    <a:pt x="480" y="3320"/>
                  </a:lnTo>
                  <a:lnTo>
                    <a:pt x="422" y="3305"/>
                  </a:lnTo>
                  <a:lnTo>
                    <a:pt x="367" y="3284"/>
                  </a:lnTo>
                  <a:lnTo>
                    <a:pt x="315" y="3257"/>
                  </a:lnTo>
                  <a:lnTo>
                    <a:pt x="265" y="3226"/>
                  </a:lnTo>
                  <a:lnTo>
                    <a:pt x="219" y="3190"/>
                  </a:lnTo>
                  <a:lnTo>
                    <a:pt x="175" y="3150"/>
                  </a:lnTo>
                  <a:lnTo>
                    <a:pt x="137" y="3106"/>
                  </a:lnTo>
                  <a:lnTo>
                    <a:pt x="102" y="3057"/>
                  </a:lnTo>
                  <a:lnTo>
                    <a:pt x="72" y="3005"/>
                  </a:lnTo>
                  <a:lnTo>
                    <a:pt x="47" y="2951"/>
                  </a:lnTo>
                  <a:lnTo>
                    <a:pt x="27" y="2894"/>
                  </a:lnTo>
                  <a:lnTo>
                    <a:pt x="12" y="2833"/>
                  </a:lnTo>
                  <a:lnTo>
                    <a:pt x="3" y="2771"/>
                  </a:lnTo>
                  <a:lnTo>
                    <a:pt x="0" y="2707"/>
                  </a:lnTo>
                  <a:lnTo>
                    <a:pt x="0" y="624"/>
                  </a:lnTo>
                  <a:lnTo>
                    <a:pt x="3" y="561"/>
                  </a:lnTo>
                  <a:lnTo>
                    <a:pt x="12" y="498"/>
                  </a:lnTo>
                  <a:lnTo>
                    <a:pt x="27" y="438"/>
                  </a:lnTo>
                  <a:lnTo>
                    <a:pt x="47" y="381"/>
                  </a:lnTo>
                  <a:lnTo>
                    <a:pt x="72" y="327"/>
                  </a:lnTo>
                  <a:lnTo>
                    <a:pt x="102" y="275"/>
                  </a:lnTo>
                  <a:lnTo>
                    <a:pt x="137" y="227"/>
                  </a:lnTo>
                  <a:lnTo>
                    <a:pt x="175" y="183"/>
                  </a:lnTo>
                  <a:lnTo>
                    <a:pt x="219" y="142"/>
                  </a:lnTo>
                  <a:lnTo>
                    <a:pt x="265" y="107"/>
                  </a:lnTo>
                  <a:lnTo>
                    <a:pt x="315" y="75"/>
                  </a:lnTo>
                  <a:lnTo>
                    <a:pt x="367" y="50"/>
                  </a:lnTo>
                  <a:lnTo>
                    <a:pt x="422" y="29"/>
                  </a:lnTo>
                  <a:lnTo>
                    <a:pt x="480" y="13"/>
                  </a:lnTo>
                  <a:lnTo>
                    <a:pt x="539" y="3"/>
                  </a:lnTo>
                  <a:lnTo>
                    <a:pt x="6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6CBC4355-A692-F54E-A348-738E93767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5716" y="2590106"/>
              <a:ext cx="451741" cy="450616"/>
            </a:xfrm>
            <a:custGeom>
              <a:avLst/>
              <a:gdLst>
                <a:gd name="T0" fmla="*/ 2447 w 4015"/>
                <a:gd name="T1" fmla="*/ 430 h 4006"/>
                <a:gd name="T2" fmla="*/ 2369 w 4015"/>
                <a:gd name="T3" fmla="*/ 491 h 4006"/>
                <a:gd name="T4" fmla="*/ 2343 w 4015"/>
                <a:gd name="T5" fmla="*/ 584 h 4006"/>
                <a:gd name="T6" fmla="*/ 2102 w 4015"/>
                <a:gd name="T7" fmla="*/ 1009 h 4006"/>
                <a:gd name="T8" fmla="*/ 1777 w 4015"/>
                <a:gd name="T9" fmla="*/ 1051 h 4006"/>
                <a:gd name="T10" fmla="*/ 1503 w 4015"/>
                <a:gd name="T11" fmla="*/ 1124 h 4006"/>
                <a:gd name="T12" fmla="*/ 1287 w 4015"/>
                <a:gd name="T13" fmla="*/ 1219 h 4006"/>
                <a:gd name="T14" fmla="*/ 1107 w 4015"/>
                <a:gd name="T15" fmla="*/ 1343 h 4006"/>
                <a:gd name="T16" fmla="*/ 942 w 4015"/>
                <a:gd name="T17" fmla="*/ 1515 h 4006"/>
                <a:gd name="T18" fmla="*/ 820 w 4015"/>
                <a:gd name="T19" fmla="*/ 1704 h 4006"/>
                <a:gd name="T20" fmla="*/ 739 w 4015"/>
                <a:gd name="T21" fmla="*/ 1924 h 4006"/>
                <a:gd name="T22" fmla="*/ 690 w 4015"/>
                <a:gd name="T23" fmla="*/ 2147 h 4006"/>
                <a:gd name="T24" fmla="*/ 670 w 4015"/>
                <a:gd name="T25" fmla="*/ 2402 h 4006"/>
                <a:gd name="T26" fmla="*/ 684 w 4015"/>
                <a:gd name="T27" fmla="*/ 2679 h 4006"/>
                <a:gd name="T28" fmla="*/ 760 w 4015"/>
                <a:gd name="T29" fmla="*/ 2954 h 4006"/>
                <a:gd name="T30" fmla="*/ 900 w 4015"/>
                <a:gd name="T31" fmla="*/ 3248 h 4006"/>
                <a:gd name="T32" fmla="*/ 1106 w 4015"/>
                <a:gd name="T33" fmla="*/ 3557 h 4006"/>
                <a:gd name="T34" fmla="*/ 1153 w 4015"/>
                <a:gd name="T35" fmla="*/ 3586 h 4006"/>
                <a:gd name="T36" fmla="*/ 1205 w 4015"/>
                <a:gd name="T37" fmla="*/ 3580 h 4006"/>
                <a:gd name="T38" fmla="*/ 1251 w 4015"/>
                <a:gd name="T39" fmla="*/ 3538 h 4006"/>
                <a:gd name="T40" fmla="*/ 1241 w 4015"/>
                <a:gd name="T41" fmla="*/ 3374 h 4006"/>
                <a:gd name="T42" fmla="*/ 1221 w 4015"/>
                <a:gd name="T43" fmla="*/ 3045 h 4006"/>
                <a:gd name="T44" fmla="*/ 1233 w 4015"/>
                <a:gd name="T45" fmla="*/ 2766 h 4006"/>
                <a:gd name="T46" fmla="*/ 1275 w 4015"/>
                <a:gd name="T47" fmla="*/ 2535 h 4006"/>
                <a:gd name="T48" fmla="*/ 1350 w 4015"/>
                <a:gd name="T49" fmla="*/ 2355 h 4006"/>
                <a:gd name="T50" fmla="*/ 1460 w 4015"/>
                <a:gd name="T51" fmla="*/ 2217 h 4006"/>
                <a:gd name="T52" fmla="*/ 1621 w 4015"/>
                <a:gd name="T53" fmla="*/ 2112 h 4006"/>
                <a:gd name="T54" fmla="*/ 1822 w 4015"/>
                <a:gd name="T55" fmla="*/ 2048 h 4006"/>
                <a:gd name="T56" fmla="*/ 2055 w 4015"/>
                <a:gd name="T57" fmla="*/ 2013 h 4006"/>
                <a:gd name="T58" fmla="*/ 2343 w 4015"/>
                <a:gd name="T59" fmla="*/ 2002 h 4006"/>
                <a:gd name="T60" fmla="*/ 2354 w 4015"/>
                <a:gd name="T61" fmla="*/ 2486 h 4006"/>
                <a:gd name="T62" fmla="*/ 2415 w 4015"/>
                <a:gd name="T63" fmla="*/ 2557 h 4006"/>
                <a:gd name="T64" fmla="*/ 2509 w 4015"/>
                <a:gd name="T65" fmla="*/ 2587 h 4006"/>
                <a:gd name="T66" fmla="*/ 2601 w 4015"/>
                <a:gd name="T67" fmla="*/ 2559 h 4006"/>
                <a:gd name="T68" fmla="*/ 3569 w 4015"/>
                <a:gd name="T69" fmla="*/ 1593 h 4006"/>
                <a:gd name="T70" fmla="*/ 3597 w 4015"/>
                <a:gd name="T71" fmla="*/ 1501 h 4006"/>
                <a:gd name="T72" fmla="*/ 3569 w 4015"/>
                <a:gd name="T73" fmla="*/ 1410 h 4006"/>
                <a:gd name="T74" fmla="*/ 2601 w 4015"/>
                <a:gd name="T75" fmla="*/ 443 h 4006"/>
                <a:gd name="T76" fmla="*/ 2513 w 4015"/>
                <a:gd name="T77" fmla="*/ 414 h 4006"/>
                <a:gd name="T78" fmla="*/ 3338 w 4015"/>
                <a:gd name="T79" fmla="*/ 2 h 4006"/>
                <a:gd name="T80" fmla="*/ 3551 w 4015"/>
                <a:gd name="T81" fmla="*/ 54 h 4006"/>
                <a:gd name="T82" fmla="*/ 3737 w 4015"/>
                <a:gd name="T83" fmla="*/ 168 h 4006"/>
                <a:gd name="T84" fmla="*/ 3891 w 4015"/>
                <a:gd name="T85" fmla="*/ 335 h 4006"/>
                <a:gd name="T86" fmla="*/ 3984 w 4015"/>
                <a:gd name="T87" fmla="*/ 530 h 4006"/>
                <a:gd name="T88" fmla="*/ 4015 w 4015"/>
                <a:gd name="T89" fmla="*/ 751 h 4006"/>
                <a:gd name="T90" fmla="*/ 4001 w 4015"/>
                <a:gd name="T91" fmla="*/ 3403 h 4006"/>
                <a:gd name="T92" fmla="*/ 3930 w 4015"/>
                <a:gd name="T93" fmla="*/ 3607 h 4006"/>
                <a:gd name="T94" fmla="*/ 3794 w 4015"/>
                <a:gd name="T95" fmla="*/ 3784 h 4006"/>
                <a:gd name="T96" fmla="*/ 3616 w 4015"/>
                <a:gd name="T97" fmla="*/ 3919 h 4006"/>
                <a:gd name="T98" fmla="*/ 3413 w 4015"/>
                <a:gd name="T99" fmla="*/ 3991 h 4006"/>
                <a:gd name="T100" fmla="*/ 752 w 4015"/>
                <a:gd name="T101" fmla="*/ 4006 h 4006"/>
                <a:gd name="T102" fmla="*/ 533 w 4015"/>
                <a:gd name="T103" fmla="*/ 3975 h 4006"/>
                <a:gd name="T104" fmla="*/ 337 w 4015"/>
                <a:gd name="T105" fmla="*/ 3881 h 4006"/>
                <a:gd name="T106" fmla="*/ 170 w 4015"/>
                <a:gd name="T107" fmla="*/ 3729 h 4006"/>
                <a:gd name="T108" fmla="*/ 56 w 4015"/>
                <a:gd name="T109" fmla="*/ 3542 h 4006"/>
                <a:gd name="T110" fmla="*/ 3 w 4015"/>
                <a:gd name="T111" fmla="*/ 3330 h 4006"/>
                <a:gd name="T112" fmla="*/ 0 w 4015"/>
                <a:gd name="T113" fmla="*/ 751 h 4006"/>
                <a:gd name="T114" fmla="*/ 31 w 4015"/>
                <a:gd name="T115" fmla="*/ 530 h 4006"/>
                <a:gd name="T116" fmla="*/ 124 w 4015"/>
                <a:gd name="T117" fmla="*/ 335 h 4006"/>
                <a:gd name="T118" fmla="*/ 277 w 4015"/>
                <a:gd name="T119" fmla="*/ 168 h 4006"/>
                <a:gd name="T120" fmla="*/ 465 w 4015"/>
                <a:gd name="T121" fmla="*/ 54 h 4006"/>
                <a:gd name="T122" fmla="*/ 677 w 4015"/>
                <a:gd name="T123" fmla="*/ 2 h 4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15" h="4006">
                  <a:moveTo>
                    <a:pt x="2513" y="414"/>
                  </a:moveTo>
                  <a:lnTo>
                    <a:pt x="2480" y="418"/>
                  </a:lnTo>
                  <a:lnTo>
                    <a:pt x="2447" y="430"/>
                  </a:lnTo>
                  <a:lnTo>
                    <a:pt x="2415" y="446"/>
                  </a:lnTo>
                  <a:lnTo>
                    <a:pt x="2389" y="466"/>
                  </a:lnTo>
                  <a:lnTo>
                    <a:pt x="2369" y="491"/>
                  </a:lnTo>
                  <a:lnTo>
                    <a:pt x="2354" y="518"/>
                  </a:lnTo>
                  <a:lnTo>
                    <a:pt x="2345" y="549"/>
                  </a:lnTo>
                  <a:lnTo>
                    <a:pt x="2343" y="584"/>
                  </a:lnTo>
                  <a:lnTo>
                    <a:pt x="2343" y="1000"/>
                  </a:lnTo>
                  <a:lnTo>
                    <a:pt x="2220" y="1003"/>
                  </a:lnTo>
                  <a:lnTo>
                    <a:pt x="2102" y="1009"/>
                  </a:lnTo>
                  <a:lnTo>
                    <a:pt x="1989" y="1019"/>
                  </a:lnTo>
                  <a:lnTo>
                    <a:pt x="1882" y="1034"/>
                  </a:lnTo>
                  <a:lnTo>
                    <a:pt x="1777" y="1051"/>
                  </a:lnTo>
                  <a:lnTo>
                    <a:pt x="1680" y="1073"/>
                  </a:lnTo>
                  <a:lnTo>
                    <a:pt x="1588" y="1097"/>
                  </a:lnTo>
                  <a:lnTo>
                    <a:pt x="1503" y="1124"/>
                  </a:lnTo>
                  <a:lnTo>
                    <a:pt x="1424" y="1153"/>
                  </a:lnTo>
                  <a:lnTo>
                    <a:pt x="1352" y="1185"/>
                  </a:lnTo>
                  <a:lnTo>
                    <a:pt x="1287" y="1219"/>
                  </a:lnTo>
                  <a:lnTo>
                    <a:pt x="1223" y="1258"/>
                  </a:lnTo>
                  <a:lnTo>
                    <a:pt x="1164" y="1298"/>
                  </a:lnTo>
                  <a:lnTo>
                    <a:pt x="1107" y="1343"/>
                  </a:lnTo>
                  <a:lnTo>
                    <a:pt x="1055" y="1391"/>
                  </a:lnTo>
                  <a:lnTo>
                    <a:pt x="995" y="1453"/>
                  </a:lnTo>
                  <a:lnTo>
                    <a:pt x="942" y="1515"/>
                  </a:lnTo>
                  <a:lnTo>
                    <a:pt x="895" y="1577"/>
                  </a:lnTo>
                  <a:lnTo>
                    <a:pt x="855" y="1640"/>
                  </a:lnTo>
                  <a:lnTo>
                    <a:pt x="820" y="1704"/>
                  </a:lnTo>
                  <a:lnTo>
                    <a:pt x="789" y="1773"/>
                  </a:lnTo>
                  <a:lnTo>
                    <a:pt x="762" y="1846"/>
                  </a:lnTo>
                  <a:lnTo>
                    <a:pt x="739" y="1924"/>
                  </a:lnTo>
                  <a:lnTo>
                    <a:pt x="719" y="2002"/>
                  </a:lnTo>
                  <a:lnTo>
                    <a:pt x="703" y="2076"/>
                  </a:lnTo>
                  <a:lnTo>
                    <a:pt x="690" y="2147"/>
                  </a:lnTo>
                  <a:lnTo>
                    <a:pt x="683" y="2215"/>
                  </a:lnTo>
                  <a:lnTo>
                    <a:pt x="675" y="2305"/>
                  </a:lnTo>
                  <a:lnTo>
                    <a:pt x="670" y="2402"/>
                  </a:lnTo>
                  <a:lnTo>
                    <a:pt x="669" y="2503"/>
                  </a:lnTo>
                  <a:lnTo>
                    <a:pt x="673" y="2590"/>
                  </a:lnTo>
                  <a:lnTo>
                    <a:pt x="684" y="2679"/>
                  </a:lnTo>
                  <a:lnTo>
                    <a:pt x="701" y="2769"/>
                  </a:lnTo>
                  <a:lnTo>
                    <a:pt x="727" y="2860"/>
                  </a:lnTo>
                  <a:lnTo>
                    <a:pt x="760" y="2954"/>
                  </a:lnTo>
                  <a:lnTo>
                    <a:pt x="799" y="3051"/>
                  </a:lnTo>
                  <a:lnTo>
                    <a:pt x="846" y="3149"/>
                  </a:lnTo>
                  <a:lnTo>
                    <a:pt x="900" y="3248"/>
                  </a:lnTo>
                  <a:lnTo>
                    <a:pt x="962" y="3349"/>
                  </a:lnTo>
                  <a:lnTo>
                    <a:pt x="1030" y="3452"/>
                  </a:lnTo>
                  <a:lnTo>
                    <a:pt x="1106" y="3557"/>
                  </a:lnTo>
                  <a:lnTo>
                    <a:pt x="1119" y="3570"/>
                  </a:lnTo>
                  <a:lnTo>
                    <a:pt x="1135" y="3580"/>
                  </a:lnTo>
                  <a:lnTo>
                    <a:pt x="1153" y="3586"/>
                  </a:lnTo>
                  <a:lnTo>
                    <a:pt x="1171" y="3588"/>
                  </a:lnTo>
                  <a:lnTo>
                    <a:pt x="1189" y="3586"/>
                  </a:lnTo>
                  <a:lnTo>
                    <a:pt x="1205" y="3580"/>
                  </a:lnTo>
                  <a:lnTo>
                    <a:pt x="1226" y="3569"/>
                  </a:lnTo>
                  <a:lnTo>
                    <a:pt x="1241" y="3555"/>
                  </a:lnTo>
                  <a:lnTo>
                    <a:pt x="1251" y="3538"/>
                  </a:lnTo>
                  <a:lnTo>
                    <a:pt x="1256" y="3517"/>
                  </a:lnTo>
                  <a:lnTo>
                    <a:pt x="1254" y="3494"/>
                  </a:lnTo>
                  <a:lnTo>
                    <a:pt x="1241" y="3374"/>
                  </a:lnTo>
                  <a:lnTo>
                    <a:pt x="1231" y="3259"/>
                  </a:lnTo>
                  <a:lnTo>
                    <a:pt x="1225" y="3150"/>
                  </a:lnTo>
                  <a:lnTo>
                    <a:pt x="1221" y="3045"/>
                  </a:lnTo>
                  <a:lnTo>
                    <a:pt x="1222" y="2947"/>
                  </a:lnTo>
                  <a:lnTo>
                    <a:pt x="1226" y="2853"/>
                  </a:lnTo>
                  <a:lnTo>
                    <a:pt x="1233" y="2766"/>
                  </a:lnTo>
                  <a:lnTo>
                    <a:pt x="1243" y="2684"/>
                  </a:lnTo>
                  <a:lnTo>
                    <a:pt x="1258" y="2607"/>
                  </a:lnTo>
                  <a:lnTo>
                    <a:pt x="1275" y="2535"/>
                  </a:lnTo>
                  <a:lnTo>
                    <a:pt x="1296" y="2470"/>
                  </a:lnTo>
                  <a:lnTo>
                    <a:pt x="1321" y="2409"/>
                  </a:lnTo>
                  <a:lnTo>
                    <a:pt x="1350" y="2355"/>
                  </a:lnTo>
                  <a:lnTo>
                    <a:pt x="1382" y="2305"/>
                  </a:lnTo>
                  <a:lnTo>
                    <a:pt x="1417" y="2261"/>
                  </a:lnTo>
                  <a:lnTo>
                    <a:pt x="1460" y="2217"/>
                  </a:lnTo>
                  <a:lnTo>
                    <a:pt x="1508" y="2178"/>
                  </a:lnTo>
                  <a:lnTo>
                    <a:pt x="1562" y="2143"/>
                  </a:lnTo>
                  <a:lnTo>
                    <a:pt x="1621" y="2112"/>
                  </a:lnTo>
                  <a:lnTo>
                    <a:pt x="1686" y="2086"/>
                  </a:lnTo>
                  <a:lnTo>
                    <a:pt x="1756" y="2064"/>
                  </a:lnTo>
                  <a:lnTo>
                    <a:pt x="1822" y="2048"/>
                  </a:lnTo>
                  <a:lnTo>
                    <a:pt x="1894" y="2033"/>
                  </a:lnTo>
                  <a:lnTo>
                    <a:pt x="1972" y="2022"/>
                  </a:lnTo>
                  <a:lnTo>
                    <a:pt x="2055" y="2013"/>
                  </a:lnTo>
                  <a:lnTo>
                    <a:pt x="2144" y="2007"/>
                  </a:lnTo>
                  <a:lnTo>
                    <a:pt x="2241" y="2003"/>
                  </a:lnTo>
                  <a:lnTo>
                    <a:pt x="2343" y="2002"/>
                  </a:lnTo>
                  <a:lnTo>
                    <a:pt x="2343" y="2420"/>
                  </a:lnTo>
                  <a:lnTo>
                    <a:pt x="2345" y="2455"/>
                  </a:lnTo>
                  <a:lnTo>
                    <a:pt x="2354" y="2486"/>
                  </a:lnTo>
                  <a:lnTo>
                    <a:pt x="2369" y="2513"/>
                  </a:lnTo>
                  <a:lnTo>
                    <a:pt x="2389" y="2536"/>
                  </a:lnTo>
                  <a:lnTo>
                    <a:pt x="2415" y="2557"/>
                  </a:lnTo>
                  <a:lnTo>
                    <a:pt x="2447" y="2574"/>
                  </a:lnTo>
                  <a:lnTo>
                    <a:pt x="2478" y="2583"/>
                  </a:lnTo>
                  <a:lnTo>
                    <a:pt x="2509" y="2587"/>
                  </a:lnTo>
                  <a:lnTo>
                    <a:pt x="2542" y="2583"/>
                  </a:lnTo>
                  <a:lnTo>
                    <a:pt x="2573" y="2574"/>
                  </a:lnTo>
                  <a:lnTo>
                    <a:pt x="2601" y="2559"/>
                  </a:lnTo>
                  <a:lnTo>
                    <a:pt x="2627" y="2536"/>
                  </a:lnTo>
                  <a:lnTo>
                    <a:pt x="3548" y="1619"/>
                  </a:lnTo>
                  <a:lnTo>
                    <a:pt x="3569" y="1593"/>
                  </a:lnTo>
                  <a:lnTo>
                    <a:pt x="3585" y="1564"/>
                  </a:lnTo>
                  <a:lnTo>
                    <a:pt x="3594" y="1535"/>
                  </a:lnTo>
                  <a:lnTo>
                    <a:pt x="3597" y="1501"/>
                  </a:lnTo>
                  <a:lnTo>
                    <a:pt x="3594" y="1469"/>
                  </a:lnTo>
                  <a:lnTo>
                    <a:pt x="3585" y="1438"/>
                  </a:lnTo>
                  <a:lnTo>
                    <a:pt x="3569" y="1410"/>
                  </a:lnTo>
                  <a:lnTo>
                    <a:pt x="3548" y="1384"/>
                  </a:lnTo>
                  <a:lnTo>
                    <a:pt x="2627" y="466"/>
                  </a:lnTo>
                  <a:lnTo>
                    <a:pt x="2601" y="443"/>
                  </a:lnTo>
                  <a:lnTo>
                    <a:pt x="2572" y="427"/>
                  </a:lnTo>
                  <a:lnTo>
                    <a:pt x="2542" y="417"/>
                  </a:lnTo>
                  <a:lnTo>
                    <a:pt x="2513" y="414"/>
                  </a:lnTo>
                  <a:close/>
                  <a:moveTo>
                    <a:pt x="752" y="0"/>
                  </a:moveTo>
                  <a:lnTo>
                    <a:pt x="3263" y="0"/>
                  </a:lnTo>
                  <a:lnTo>
                    <a:pt x="3338" y="2"/>
                  </a:lnTo>
                  <a:lnTo>
                    <a:pt x="3413" y="13"/>
                  </a:lnTo>
                  <a:lnTo>
                    <a:pt x="3483" y="31"/>
                  </a:lnTo>
                  <a:lnTo>
                    <a:pt x="3551" y="54"/>
                  </a:lnTo>
                  <a:lnTo>
                    <a:pt x="3616" y="85"/>
                  </a:lnTo>
                  <a:lnTo>
                    <a:pt x="3678" y="124"/>
                  </a:lnTo>
                  <a:lnTo>
                    <a:pt x="3737" y="168"/>
                  </a:lnTo>
                  <a:lnTo>
                    <a:pt x="3794" y="220"/>
                  </a:lnTo>
                  <a:lnTo>
                    <a:pt x="3846" y="277"/>
                  </a:lnTo>
                  <a:lnTo>
                    <a:pt x="3891" y="335"/>
                  </a:lnTo>
                  <a:lnTo>
                    <a:pt x="3930" y="398"/>
                  </a:lnTo>
                  <a:lnTo>
                    <a:pt x="3961" y="462"/>
                  </a:lnTo>
                  <a:lnTo>
                    <a:pt x="3984" y="530"/>
                  </a:lnTo>
                  <a:lnTo>
                    <a:pt x="4001" y="601"/>
                  </a:lnTo>
                  <a:lnTo>
                    <a:pt x="4011" y="674"/>
                  </a:lnTo>
                  <a:lnTo>
                    <a:pt x="4015" y="751"/>
                  </a:lnTo>
                  <a:lnTo>
                    <a:pt x="4015" y="3254"/>
                  </a:lnTo>
                  <a:lnTo>
                    <a:pt x="4011" y="3330"/>
                  </a:lnTo>
                  <a:lnTo>
                    <a:pt x="4001" y="3403"/>
                  </a:lnTo>
                  <a:lnTo>
                    <a:pt x="3984" y="3474"/>
                  </a:lnTo>
                  <a:lnTo>
                    <a:pt x="3961" y="3542"/>
                  </a:lnTo>
                  <a:lnTo>
                    <a:pt x="3930" y="3607"/>
                  </a:lnTo>
                  <a:lnTo>
                    <a:pt x="3891" y="3669"/>
                  </a:lnTo>
                  <a:lnTo>
                    <a:pt x="3846" y="3729"/>
                  </a:lnTo>
                  <a:lnTo>
                    <a:pt x="3794" y="3784"/>
                  </a:lnTo>
                  <a:lnTo>
                    <a:pt x="3737" y="3836"/>
                  </a:lnTo>
                  <a:lnTo>
                    <a:pt x="3678" y="3881"/>
                  </a:lnTo>
                  <a:lnTo>
                    <a:pt x="3616" y="3919"/>
                  </a:lnTo>
                  <a:lnTo>
                    <a:pt x="3551" y="3950"/>
                  </a:lnTo>
                  <a:lnTo>
                    <a:pt x="3483" y="3975"/>
                  </a:lnTo>
                  <a:lnTo>
                    <a:pt x="3413" y="3991"/>
                  </a:lnTo>
                  <a:lnTo>
                    <a:pt x="3338" y="4002"/>
                  </a:lnTo>
                  <a:lnTo>
                    <a:pt x="3263" y="4006"/>
                  </a:lnTo>
                  <a:lnTo>
                    <a:pt x="752" y="4006"/>
                  </a:lnTo>
                  <a:lnTo>
                    <a:pt x="677" y="4002"/>
                  </a:lnTo>
                  <a:lnTo>
                    <a:pt x="603" y="3991"/>
                  </a:lnTo>
                  <a:lnTo>
                    <a:pt x="533" y="3975"/>
                  </a:lnTo>
                  <a:lnTo>
                    <a:pt x="465" y="3950"/>
                  </a:lnTo>
                  <a:lnTo>
                    <a:pt x="399" y="3919"/>
                  </a:lnTo>
                  <a:lnTo>
                    <a:pt x="337" y="3881"/>
                  </a:lnTo>
                  <a:lnTo>
                    <a:pt x="277" y="3836"/>
                  </a:lnTo>
                  <a:lnTo>
                    <a:pt x="220" y="3784"/>
                  </a:lnTo>
                  <a:lnTo>
                    <a:pt x="170" y="3729"/>
                  </a:lnTo>
                  <a:lnTo>
                    <a:pt x="124" y="3669"/>
                  </a:lnTo>
                  <a:lnTo>
                    <a:pt x="87" y="3607"/>
                  </a:lnTo>
                  <a:lnTo>
                    <a:pt x="56" y="3542"/>
                  </a:lnTo>
                  <a:lnTo>
                    <a:pt x="31" y="3474"/>
                  </a:lnTo>
                  <a:lnTo>
                    <a:pt x="13" y="3403"/>
                  </a:lnTo>
                  <a:lnTo>
                    <a:pt x="3" y="3330"/>
                  </a:lnTo>
                  <a:lnTo>
                    <a:pt x="0" y="3254"/>
                  </a:lnTo>
                  <a:lnTo>
                    <a:pt x="0" y="2012"/>
                  </a:lnTo>
                  <a:lnTo>
                    <a:pt x="0" y="751"/>
                  </a:lnTo>
                  <a:lnTo>
                    <a:pt x="3" y="674"/>
                  </a:lnTo>
                  <a:lnTo>
                    <a:pt x="13" y="601"/>
                  </a:lnTo>
                  <a:lnTo>
                    <a:pt x="31" y="530"/>
                  </a:lnTo>
                  <a:lnTo>
                    <a:pt x="56" y="462"/>
                  </a:lnTo>
                  <a:lnTo>
                    <a:pt x="87" y="398"/>
                  </a:lnTo>
                  <a:lnTo>
                    <a:pt x="124" y="335"/>
                  </a:lnTo>
                  <a:lnTo>
                    <a:pt x="170" y="277"/>
                  </a:lnTo>
                  <a:lnTo>
                    <a:pt x="220" y="220"/>
                  </a:lnTo>
                  <a:lnTo>
                    <a:pt x="277" y="168"/>
                  </a:lnTo>
                  <a:lnTo>
                    <a:pt x="337" y="124"/>
                  </a:lnTo>
                  <a:lnTo>
                    <a:pt x="399" y="85"/>
                  </a:lnTo>
                  <a:lnTo>
                    <a:pt x="465" y="54"/>
                  </a:lnTo>
                  <a:lnTo>
                    <a:pt x="533" y="31"/>
                  </a:lnTo>
                  <a:lnTo>
                    <a:pt x="603" y="13"/>
                  </a:lnTo>
                  <a:lnTo>
                    <a:pt x="677" y="2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9C0831-0082-B841-ADE3-28F352A36A9B}"/>
              </a:ext>
            </a:extLst>
          </p:cNvPr>
          <p:cNvSpPr/>
          <p:nvPr userDrawn="1"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4B67DFD-7645-8E49-B82D-63562F62228F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523A52DC-49E5-1C4C-906A-DDA546F4776B}"/>
              </a:ext>
            </a:extLst>
          </p:cNvPr>
          <p:cNvSpPr/>
          <p:nvPr userDrawn="1"/>
        </p:nvSpPr>
        <p:spPr>
          <a:xfrm>
            <a:off x="4125398" y="6514789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F4AA6AC1-C32B-1E41-967C-F85AF56E38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FE39940-19B7-384E-81D9-E7E35B800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3949612-7862-024C-9A18-7CE990B34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FC16BB9-6159-3142-A073-7299770AD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47C28C0-57FF-D740-B369-5ACC8511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8C9B527-2189-EC41-B128-1E1B30AB579D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삼각형 17">
            <a:extLst>
              <a:ext uri="{FF2B5EF4-FFF2-40B4-BE49-F238E27FC236}">
                <a16:creationId xmlns:a16="http://schemas.microsoft.com/office/drawing/2014/main" id="{2EA3E834-EBCA-1242-8AF6-988B16CF5A3E}"/>
              </a:ext>
            </a:extLst>
          </p:cNvPr>
          <p:cNvSpPr/>
          <p:nvPr userDrawn="1"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83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4B327-294E-C84E-8F7C-D890CBF6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53F00-42F2-E344-8442-9A1962C76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D7835-56DE-6F41-99FF-F1C47F9F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1380-CA5D-DD4E-826E-425A3E695A93}" type="datetime1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70ED2-18A9-3C44-B07D-809F2598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8E961-CA27-EC42-9F43-E71E652E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73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E2A61-FDC0-7443-B9B8-976C661D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A3D58D-097C-464A-A8BC-ECED4DA74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87A7BE-E7B4-7341-BD32-9008AB972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CE14B8-2D94-7B48-B6EF-F78AFBDC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8E09A-0A53-5C44-98F1-449C58085A76}" type="datetime1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26C00F-8A82-7943-85F2-A64BC383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E8455B-818D-1B4B-9EA6-864BBD79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61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0F15D-F84C-3843-8D7C-706B9BBC8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C56F9A-F2D7-1C47-A265-F0C4F7D9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7416BD-79ED-EF46-9786-1924F8292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5F0A22-A7E7-3642-842D-D5A4637F8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0D6E5A-7957-F74E-B563-ABA957EB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B90600-DE73-3A4D-8DBE-AAA2FD26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F650-7CEF-BE4C-8496-226767A3A121}" type="datetime1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FA9BB6-8EAA-9C49-B604-A39F4314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F113AB-34A5-7440-86A1-5642B927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269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BD2AD-0421-E54A-912D-37A8D9DF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1FF26D-69AD-2B45-A841-8AAD8315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E761-3FB0-BE40-AB81-4DB1FF6EBDAC}" type="datetime1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93E589-FCBB-3E40-908B-68DE197F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53BEC0-0695-1947-8644-CBCB3B7A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247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074876-96B9-1B4A-984F-72C64FB8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68E80-05D4-794A-B6C6-5DE263E3CFF7}" type="datetime1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B795AC-DF42-A84E-917F-FCDA2E00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3E14D-F832-2442-B59F-4148ABDF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285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6C52D-A1E8-3442-A9CC-A09447C7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55BE0-85E0-5B41-A1D4-72D4C8008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CA7428-99AF-1F42-B977-74D845ED9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26B0A-3B8B-5040-A179-0E4A7BB9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F02-A92D-5D46-AFC0-B7B5DFEBE382}" type="datetime1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6D751-4D82-9344-8D2A-F712CA6E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CB9C-5E93-9D45-AB15-08ADA2D7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473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341AF-CFDD-6742-A506-A40F54752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3643B6-2783-A14D-8DEE-A2150A100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A9A05B-9F36-1247-99EB-F2B3BD04C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88DF42-9280-8340-A2AF-2F2AA75F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5B76-57CB-4F45-95B1-1D447BF96F74}" type="datetime1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80CED8-3E81-2B48-BED5-904E0EF0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2A1A36-5A5F-2446-BA37-D19BFB5B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131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5DF2A2-1FB7-1C4C-AFEE-5CBFF310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50786-1865-2F4F-9017-61EE72764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7E3E4-5CC1-FE45-AAA1-2538BCE00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4F216-D9FE-C441-8E7C-F04657F3C6FF}" type="datetime1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F4CD2-61DC-1048-9145-00D660B93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BC902-D42A-6149-9BE9-CA430CDAF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499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3.tif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3.tif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chart" Target="../charts/chart9.xml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10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.png"/><Relationship Id="rId5" Type="http://schemas.openxmlformats.org/officeDocument/2006/relationships/image" Target="../media/image3.tif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hyperlink" Target="https://appliedmachinelearning.blog/2018/11/28/demonstration-of-facial-emotion-recognition-on-real-time-video-using-cnn-python-kera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.png"/><Relationship Id="rId5" Type="http://schemas.openxmlformats.org/officeDocument/2006/relationships/image" Target="../media/image3.tiff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tiff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2.png"/><Relationship Id="rId5" Type="http://schemas.openxmlformats.org/officeDocument/2006/relationships/image" Target="../media/image3.tiff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tiff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tiff"/><Relationship Id="rId4" Type="http://schemas.openxmlformats.org/officeDocument/2006/relationships/image" Target="../media/image2.png"/><Relationship Id="rId9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3.tiff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Relationship Id="rId9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hart" Target="../charts/char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2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EF59D32-7BB2-0C4C-BBC9-4D99B1FB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34" y="2052066"/>
            <a:ext cx="2427732" cy="2282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3E78A-E7EB-F04D-81D3-B63A561C515E}"/>
              </a:ext>
            </a:extLst>
          </p:cNvPr>
          <p:cNvSpPr txBox="1"/>
          <p:nvPr/>
        </p:nvSpPr>
        <p:spPr>
          <a:xfrm>
            <a:off x="5559250" y="4149468"/>
            <a:ext cx="107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Oh Tube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1BFCBB-2C03-F045-8B37-251B9BD4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233" y="1150978"/>
            <a:ext cx="3926196" cy="38951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377661-059A-294C-B86F-8B9B74BECA29}"/>
              </a:ext>
            </a:extLst>
          </p:cNvPr>
          <p:cNvSpPr/>
          <p:nvPr/>
        </p:nvSpPr>
        <p:spPr>
          <a:xfrm>
            <a:off x="5384505" y="396926"/>
            <a:ext cx="92365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4000" dirty="0">
                <a:solidFill>
                  <a:schemeClr val="bg1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3</a:t>
            </a:r>
            <a:r>
              <a:rPr kumimoji="1" lang="ko-KR" altLang="en-US" sz="4000" dirty="0">
                <a:solidFill>
                  <a:schemeClr val="bg1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조</a:t>
            </a:r>
            <a:endParaRPr kumimoji="1" lang="en-US" altLang="ko-KR" sz="4000" dirty="0">
              <a:solidFill>
                <a:schemeClr val="bg1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endParaRPr kumimoji="1" lang="en-US" altLang="ko-KR" sz="2400" dirty="0">
              <a:solidFill>
                <a:schemeClr val="bg1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01C20-AB30-E145-A736-10AF7E0DE7D1}"/>
              </a:ext>
            </a:extLst>
          </p:cNvPr>
          <p:cNvSpPr txBox="1"/>
          <p:nvPr/>
        </p:nvSpPr>
        <p:spPr>
          <a:xfrm>
            <a:off x="1764851" y="5842214"/>
            <a:ext cx="850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정지연</a:t>
            </a:r>
            <a:r>
              <a:rPr kumimoji="1" lang="en-US" altLang="ko-KR" sz="28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</a:t>
            </a:r>
            <a:r>
              <a:rPr kumimoji="1" lang="ko-KR" altLang="en-US" sz="28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김주향</a:t>
            </a:r>
            <a:r>
              <a:rPr kumimoji="1" lang="en-US" altLang="ko-KR" sz="28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</a:t>
            </a:r>
            <a:r>
              <a:rPr kumimoji="1" lang="ko-KR" altLang="en-US" sz="28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손태선</a:t>
            </a:r>
            <a:r>
              <a:rPr kumimoji="1" lang="en-US" altLang="ko-KR" sz="28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</a:t>
            </a:r>
            <a:r>
              <a:rPr kumimoji="1" lang="ko-KR" altLang="en-US" sz="28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양동철</a:t>
            </a:r>
            <a:r>
              <a:rPr kumimoji="1" lang="en-US" altLang="ko-KR" sz="28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</a:t>
            </a:r>
            <a:r>
              <a:rPr kumimoji="1" lang="ko-KR" altLang="en-US" sz="28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이진주</a:t>
            </a:r>
            <a:r>
              <a:rPr kumimoji="1" lang="en-US" altLang="ko-KR" sz="28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</a:t>
            </a:r>
            <a:endParaRPr kumimoji="1" lang="ko-KR" altLang="en-US" sz="28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F37E0-156C-B044-AF86-54D9F714C7AF}"/>
              </a:ext>
            </a:extLst>
          </p:cNvPr>
          <p:cNvSpPr txBox="1"/>
          <p:nvPr/>
        </p:nvSpPr>
        <p:spPr>
          <a:xfrm>
            <a:off x="3045198" y="5729600"/>
            <a:ext cx="7659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		.		.		.		</a:t>
            </a:r>
            <a:endParaRPr kumimoji="1" lang="ko-KR" altLang="en-US" sz="28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63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9"/>
    </mc:Choice>
    <mc:Fallback xmlns="">
      <p:transition spd="slow" advTm="62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8427D-5B70-0D41-8002-C65D47EDE085}"/>
              </a:ext>
            </a:extLst>
          </p:cNvPr>
          <p:cNvSpPr txBox="1"/>
          <p:nvPr/>
        </p:nvSpPr>
        <p:spPr>
          <a:xfrm>
            <a:off x="2541319" y="434554"/>
            <a:ext cx="2345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댓글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6525F-DB15-E24F-8D6C-6F7111A94692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BE28B-987D-AE45-BB1D-9B9B7AFCCB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2C76E4BB-66B7-034D-B6C5-6D58E391FD83}"/>
              </a:ext>
            </a:extLst>
          </p:cNvPr>
          <p:cNvSpPr/>
          <p:nvPr/>
        </p:nvSpPr>
        <p:spPr>
          <a:xfrm>
            <a:off x="4125398" y="6514789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F565DBD-DE78-254A-A389-F59D161B4E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41195D9-44E4-D547-AF9F-376ED196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E72B8D9-0A49-9146-A5C0-6CB87E92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921629C-303C-0D49-9702-168D9E2A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1DE91E2-2F00-9144-9783-C0764080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2F1FEB-404A-4C41-BEA1-AB1FE0FAD5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>
            <a:extLst>
              <a:ext uri="{FF2B5EF4-FFF2-40B4-BE49-F238E27FC236}">
                <a16:creationId xmlns:a16="http://schemas.microsoft.com/office/drawing/2014/main" id="{F2DA8CE1-9697-2147-B773-CA69F5CBCC8B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25" name="Chart 42">
            <a:extLst>
              <a:ext uri="{FF2B5EF4-FFF2-40B4-BE49-F238E27FC236}">
                <a16:creationId xmlns:a16="http://schemas.microsoft.com/office/drawing/2014/main" id="{297AF2A9-B0E4-F94D-A8B0-FFBCFFF8803D}"/>
              </a:ext>
            </a:extLst>
          </p:cNvPr>
          <p:cNvGraphicFramePr/>
          <p:nvPr>
            <p:extLst/>
          </p:nvPr>
        </p:nvGraphicFramePr>
        <p:xfrm>
          <a:off x="502740" y="1635646"/>
          <a:ext cx="2040045" cy="200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" name="무제">
            <a:hlinkClick r:id="" action="ppaction://media"/>
            <a:extLst>
              <a:ext uri="{FF2B5EF4-FFF2-40B4-BE49-F238E27FC236}">
                <a16:creationId xmlns:a16="http://schemas.microsoft.com/office/drawing/2014/main" id="{E2B8652B-CAF8-394F-A25F-CFC93303E1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8848" y="199211"/>
            <a:ext cx="10509843" cy="59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8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8427D-5B70-0D41-8002-C65D47EDE085}"/>
              </a:ext>
            </a:extLst>
          </p:cNvPr>
          <p:cNvSpPr txBox="1"/>
          <p:nvPr/>
        </p:nvSpPr>
        <p:spPr>
          <a:xfrm>
            <a:off x="2541319" y="434554"/>
            <a:ext cx="4995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댓글 </a:t>
            </a:r>
            <a:r>
              <a:rPr kumimoji="1" lang="en-US" altLang="ko-KR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6</a:t>
            </a:r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가지 감성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6525F-DB15-E24F-8D6C-6F7111A94692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BE28B-987D-AE45-BB1D-9B9B7AFCCB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2C76E4BB-66B7-034D-B6C5-6D58E391FD83}"/>
              </a:ext>
            </a:extLst>
          </p:cNvPr>
          <p:cNvSpPr/>
          <p:nvPr/>
        </p:nvSpPr>
        <p:spPr>
          <a:xfrm>
            <a:off x="4125398" y="6514789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F565DBD-DE78-254A-A389-F59D161B4E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41195D9-44E4-D547-AF9F-376ED196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E72B8D9-0A49-9146-A5C0-6CB87E92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921629C-303C-0D49-9702-168D9E2A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1DE91E2-2F00-9144-9783-C0764080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2F1FEB-404A-4C41-BEA1-AB1FE0FAD5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>
            <a:extLst>
              <a:ext uri="{FF2B5EF4-FFF2-40B4-BE49-F238E27FC236}">
                <a16:creationId xmlns:a16="http://schemas.microsoft.com/office/drawing/2014/main" id="{F2DA8CE1-9697-2147-B773-CA69F5CBCC8B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1A2E829-2AC7-4407-AD7C-552DD0516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48" y="1326255"/>
            <a:ext cx="10947278" cy="3323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D103E0-2084-4A5E-BB5F-65DFE1720A8E}"/>
              </a:ext>
            </a:extLst>
          </p:cNvPr>
          <p:cNvSpPr txBox="1"/>
          <p:nvPr/>
        </p:nvSpPr>
        <p:spPr>
          <a:xfrm>
            <a:off x="1013399" y="4434439"/>
            <a:ext cx="105392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가지 감정으로 </a:t>
            </a:r>
            <a:r>
              <a:rPr lang="en-US" altLang="ko-KR" dirty="0"/>
              <a:t>4</a:t>
            </a:r>
            <a:r>
              <a:rPr lang="ko-KR" altLang="en-US" dirty="0"/>
              <a:t>만 개의 트위터 메시지와 </a:t>
            </a:r>
            <a:r>
              <a:rPr lang="en-US" altLang="ko-KR" dirty="0"/>
              <a:t>1</a:t>
            </a:r>
            <a:r>
              <a:rPr lang="ko-KR" altLang="en-US" dirty="0"/>
              <a:t>만 개 </a:t>
            </a:r>
            <a:r>
              <a:rPr lang="en-US" altLang="ko-KR" dirty="0" err="1"/>
              <a:t>kaggle</a:t>
            </a:r>
            <a:r>
              <a:rPr lang="ko-KR" altLang="en-US" dirty="0"/>
              <a:t>에서 제공하는 </a:t>
            </a:r>
            <a:r>
              <a:rPr lang="en-US" altLang="ko-KR" dirty="0"/>
              <a:t>emotion classify </a:t>
            </a:r>
            <a:r>
              <a:rPr lang="ko-KR" altLang="en-US" dirty="0"/>
              <a:t>데이터이며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7000</a:t>
            </a:r>
            <a:r>
              <a:rPr lang="ko-KR" altLang="en-US" dirty="0"/>
              <a:t>개는 </a:t>
            </a:r>
            <a:r>
              <a:rPr lang="en-US" altLang="ko-KR" dirty="0"/>
              <a:t>test data</a:t>
            </a:r>
            <a:r>
              <a:rPr lang="ko-KR" altLang="en-US" dirty="0"/>
              <a:t>로 </a:t>
            </a:r>
            <a:r>
              <a:rPr lang="en-US" altLang="ko-KR" dirty="0"/>
              <a:t>43000</a:t>
            </a:r>
            <a:r>
              <a:rPr lang="ko-KR" altLang="en-US" dirty="0"/>
              <a:t>개는 </a:t>
            </a:r>
            <a:r>
              <a:rPr lang="en-US" altLang="ko-KR" dirty="0"/>
              <a:t>train data</a:t>
            </a:r>
            <a:r>
              <a:rPr lang="ko-KR" altLang="en-US" dirty="0"/>
              <a:t>로 만들어 학습한다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데이터는 학습은 </a:t>
            </a:r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ko-KR" altLang="en-US" dirty="0"/>
              <a:t>에서 진행하였다</a:t>
            </a:r>
            <a:r>
              <a:rPr lang="en-US" altLang="ko-KR" dirty="0"/>
              <a:t>. </a:t>
            </a:r>
            <a:r>
              <a:rPr lang="ko-KR" altLang="en-US" dirty="0"/>
              <a:t>   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781D42-5126-416B-B913-B6A36C4163AD}"/>
              </a:ext>
            </a:extLst>
          </p:cNvPr>
          <p:cNvSpPr/>
          <p:nvPr/>
        </p:nvSpPr>
        <p:spPr>
          <a:xfrm>
            <a:off x="1177290" y="3172580"/>
            <a:ext cx="1885950" cy="831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6E176-34CF-428F-B291-A338DF57A750}"/>
              </a:ext>
            </a:extLst>
          </p:cNvPr>
          <p:cNvSpPr txBox="1"/>
          <p:nvPr/>
        </p:nvSpPr>
        <p:spPr>
          <a:xfrm>
            <a:off x="677402" y="3196499"/>
            <a:ext cx="2885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/>
              <a:t>트위터 메시지와</a:t>
            </a:r>
            <a:endParaRPr lang="en-US" altLang="ko-KR" sz="2200" dirty="0"/>
          </a:p>
          <a:p>
            <a:pPr algn="ctr"/>
            <a:r>
              <a:rPr lang="en-US" altLang="ko-KR" sz="2200" dirty="0"/>
              <a:t>Kaggle</a:t>
            </a:r>
            <a:r>
              <a:rPr lang="ko-KR" altLang="en-US" sz="2200" dirty="0"/>
              <a:t> </a:t>
            </a:r>
            <a:r>
              <a:rPr lang="en-US" altLang="ko-KR" sz="2200" dirty="0"/>
              <a:t>emotion</a:t>
            </a:r>
            <a:r>
              <a:rPr lang="ko-KR" altLang="en-US" sz="2200" dirty="0"/>
              <a:t> </a:t>
            </a:r>
            <a:r>
              <a:rPr lang="en-US" altLang="ko-KR" sz="22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8170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6525F-DB15-E24F-8D6C-6F7111A94692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BE28B-987D-AE45-BB1D-9B9B7AFCCB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2C76E4BB-66B7-034D-B6C5-6D58E391FD83}"/>
              </a:ext>
            </a:extLst>
          </p:cNvPr>
          <p:cNvSpPr/>
          <p:nvPr/>
        </p:nvSpPr>
        <p:spPr>
          <a:xfrm>
            <a:off x="4125398" y="6514789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F565DBD-DE78-254A-A389-F59D161B4E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41195D9-44E4-D547-AF9F-376ED196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E72B8D9-0A49-9146-A5C0-6CB87E92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921629C-303C-0D49-9702-168D9E2A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1DE91E2-2F00-9144-9783-C0764080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2F1FEB-404A-4C41-BEA1-AB1FE0FAD5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>
            <a:extLst>
              <a:ext uri="{FF2B5EF4-FFF2-40B4-BE49-F238E27FC236}">
                <a16:creationId xmlns:a16="http://schemas.microsoft.com/office/drawing/2014/main" id="{F2DA8CE1-9697-2147-B773-CA69F5CBCC8B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25" name="Chart 42">
            <a:extLst>
              <a:ext uri="{FF2B5EF4-FFF2-40B4-BE49-F238E27FC236}">
                <a16:creationId xmlns:a16="http://schemas.microsoft.com/office/drawing/2014/main" id="{297AF2A9-B0E4-F94D-A8B0-FFBCFFF8803D}"/>
              </a:ext>
            </a:extLst>
          </p:cNvPr>
          <p:cNvGraphicFramePr/>
          <p:nvPr>
            <p:extLst/>
          </p:nvPr>
        </p:nvGraphicFramePr>
        <p:xfrm>
          <a:off x="445590" y="1635646"/>
          <a:ext cx="2040045" cy="200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7655E78-AA09-427D-BF58-DD8FE432C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5" y="1891478"/>
            <a:ext cx="3710467" cy="21485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4B74CF-C0E5-4F2D-A650-4551DF5F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515" y="2157865"/>
            <a:ext cx="2228969" cy="1587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A2B0B-AA11-42C4-B205-2C5CAD1CC02C}"/>
              </a:ext>
            </a:extLst>
          </p:cNvPr>
          <p:cNvSpPr txBox="1"/>
          <p:nvPr/>
        </p:nvSpPr>
        <p:spPr>
          <a:xfrm>
            <a:off x="2317670" y="5146444"/>
            <a:ext cx="770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한국어 댓글을 </a:t>
            </a:r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/>
              <a:t>Cloud Translation API</a:t>
            </a:r>
            <a:r>
              <a:rPr lang="ko-KR" altLang="en-US" dirty="0"/>
              <a:t>를 사용해 영어로 번역한다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번역된 영어 댓글을 학습한 모델에 넣어 </a:t>
            </a:r>
            <a:r>
              <a:rPr lang="en-US" altLang="ko-KR" dirty="0"/>
              <a:t>6</a:t>
            </a:r>
            <a:r>
              <a:rPr lang="ko-KR" altLang="en-US" dirty="0"/>
              <a:t>가지 감성으로 분류한다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420088-2019-491A-A4C4-41D2E8676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844" y="2146435"/>
            <a:ext cx="2964952" cy="1587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7DE3F-23C5-4EA7-BB33-7173369540E4}"/>
              </a:ext>
            </a:extLst>
          </p:cNvPr>
          <p:cNvSpPr txBox="1"/>
          <p:nvPr/>
        </p:nvSpPr>
        <p:spPr>
          <a:xfrm>
            <a:off x="1178873" y="41936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유튜브 댓글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B82AEB-E9F8-4F99-827C-BCD5D90D441A}"/>
              </a:ext>
            </a:extLst>
          </p:cNvPr>
          <p:cNvSpPr txBox="1"/>
          <p:nvPr/>
        </p:nvSpPr>
        <p:spPr>
          <a:xfrm>
            <a:off x="3718029" y="4184952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 번역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CAE0B7-C504-4751-BBDD-62746A9690D0}"/>
              </a:ext>
            </a:extLst>
          </p:cNvPr>
          <p:cNvSpPr txBox="1"/>
          <p:nvPr/>
        </p:nvSpPr>
        <p:spPr>
          <a:xfrm>
            <a:off x="7274873" y="4146869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D1713B4-1C70-445B-9927-561C9998299A}"/>
              </a:ext>
            </a:extLst>
          </p:cNvPr>
          <p:cNvSpPr/>
          <p:nvPr/>
        </p:nvSpPr>
        <p:spPr>
          <a:xfrm>
            <a:off x="2891790" y="2857500"/>
            <a:ext cx="422910" cy="22743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3A3DADB-F544-440B-9E33-606579563370}"/>
              </a:ext>
            </a:extLst>
          </p:cNvPr>
          <p:cNvSpPr/>
          <p:nvPr/>
        </p:nvSpPr>
        <p:spPr>
          <a:xfrm>
            <a:off x="5827393" y="2808093"/>
            <a:ext cx="422910" cy="22743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60BE7B9-5475-45A5-94E9-61EF7F950B1B}"/>
              </a:ext>
            </a:extLst>
          </p:cNvPr>
          <p:cNvSpPr/>
          <p:nvPr/>
        </p:nvSpPr>
        <p:spPr>
          <a:xfrm>
            <a:off x="9472720" y="2838114"/>
            <a:ext cx="422910" cy="22743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0F75F6E-1CAE-4E03-87EE-FF0C0BD5F014}"/>
              </a:ext>
            </a:extLst>
          </p:cNvPr>
          <p:cNvGrpSpPr/>
          <p:nvPr/>
        </p:nvGrpSpPr>
        <p:grpSpPr>
          <a:xfrm>
            <a:off x="9970584" y="2311279"/>
            <a:ext cx="1775826" cy="1284369"/>
            <a:chOff x="10025573" y="2225326"/>
            <a:chExt cx="1775826" cy="128436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5E1C96-2BB2-42C4-B395-C5A3E6DA7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25573" y="2225326"/>
              <a:ext cx="628650" cy="6572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577FB33-C2C5-4E1D-B758-AD2844CFC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54406" y="2257425"/>
              <a:ext cx="552450" cy="60007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7440A65-B99A-40A4-9697-B0E090A7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182274" y="2255234"/>
              <a:ext cx="619125" cy="58102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B857D7D-C965-40EE-B2F4-AA51F32DE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633410" y="2905810"/>
              <a:ext cx="571500" cy="58102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B460C24-23E2-4511-A2C6-5D762029C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080988" y="2863900"/>
              <a:ext cx="552450" cy="60007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C538610-F1DC-49E8-91D9-F2A789490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86960" y="2861995"/>
              <a:ext cx="581025" cy="64770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20ED065-023A-C24C-86E2-FC582280BDAE}"/>
              </a:ext>
            </a:extLst>
          </p:cNvPr>
          <p:cNvSpPr txBox="1"/>
          <p:nvPr/>
        </p:nvSpPr>
        <p:spPr>
          <a:xfrm>
            <a:off x="2541319" y="434554"/>
            <a:ext cx="4995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댓글 </a:t>
            </a:r>
            <a:r>
              <a:rPr kumimoji="1" lang="en-US" altLang="ko-KR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6</a:t>
            </a:r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가지 감성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27EEC-FFC9-4230-A2D1-B37C8699CCCA}"/>
              </a:ext>
            </a:extLst>
          </p:cNvPr>
          <p:cNvSpPr txBox="1"/>
          <p:nvPr/>
        </p:nvSpPr>
        <p:spPr>
          <a:xfrm>
            <a:off x="10173243" y="4171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가지 감성</a:t>
            </a:r>
          </a:p>
        </p:txBody>
      </p:sp>
    </p:spTree>
    <p:extLst>
      <p:ext uri="{BB962C8B-B14F-4D97-AF65-F5344CB8AC3E}">
        <p14:creationId xmlns:p14="http://schemas.microsoft.com/office/powerpoint/2010/main" val="39644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8427D-5B70-0D41-8002-C65D47EDE085}"/>
              </a:ext>
            </a:extLst>
          </p:cNvPr>
          <p:cNvSpPr txBox="1"/>
          <p:nvPr/>
        </p:nvSpPr>
        <p:spPr>
          <a:xfrm>
            <a:off x="2541319" y="434554"/>
            <a:ext cx="2345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댓글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6525F-DB15-E24F-8D6C-6F7111A94692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BE28B-987D-AE45-BB1D-9B9B7AFCCB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2C76E4BB-66B7-034D-B6C5-6D58E391FD83}"/>
              </a:ext>
            </a:extLst>
          </p:cNvPr>
          <p:cNvSpPr/>
          <p:nvPr/>
        </p:nvSpPr>
        <p:spPr>
          <a:xfrm>
            <a:off x="4125398" y="6514789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F565DBD-DE78-254A-A389-F59D161B4E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41195D9-44E4-D547-AF9F-376ED196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E72B8D9-0A49-9146-A5C0-6CB87E92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921629C-303C-0D49-9702-168D9E2A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1DE91E2-2F00-9144-9783-C0764080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2F1FEB-404A-4C41-BEA1-AB1FE0FAD5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>
            <a:extLst>
              <a:ext uri="{FF2B5EF4-FFF2-40B4-BE49-F238E27FC236}">
                <a16:creationId xmlns:a16="http://schemas.microsoft.com/office/drawing/2014/main" id="{F2DA8CE1-9697-2147-B773-CA69F5CBCC8B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25" name="Chart 42">
            <a:extLst>
              <a:ext uri="{FF2B5EF4-FFF2-40B4-BE49-F238E27FC236}">
                <a16:creationId xmlns:a16="http://schemas.microsoft.com/office/drawing/2014/main" id="{297AF2A9-B0E4-F94D-A8B0-FFBCFFF8803D}"/>
              </a:ext>
            </a:extLst>
          </p:cNvPr>
          <p:cNvGraphicFramePr/>
          <p:nvPr>
            <p:extLst/>
          </p:nvPr>
        </p:nvGraphicFramePr>
        <p:xfrm>
          <a:off x="502740" y="1635646"/>
          <a:ext cx="2040045" cy="200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542815-B855-C04B-9813-B52F9E0D019F}"/>
              </a:ext>
            </a:extLst>
          </p:cNvPr>
          <p:cNvSpPr txBox="1"/>
          <p:nvPr/>
        </p:nvSpPr>
        <p:spPr>
          <a:xfrm>
            <a:off x="808152" y="1906810"/>
            <a:ext cx="139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감정 판별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4" name="sad">
            <a:hlinkClick r:id="" action="ppaction://media"/>
            <a:extLst>
              <a:ext uri="{FF2B5EF4-FFF2-40B4-BE49-F238E27FC236}">
                <a16:creationId xmlns:a16="http://schemas.microsoft.com/office/drawing/2014/main" id="{750A9377-0436-3E4B-905B-43EF38924A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2138" y="141528"/>
            <a:ext cx="10599830" cy="59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9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0" y="212725"/>
            <a:ext cx="8858885" cy="10928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" y="233045"/>
            <a:ext cx="1014095" cy="1006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8427D-5B70-0D41-8002-C65D47EDE085}"/>
              </a:ext>
            </a:extLst>
          </p:cNvPr>
          <p:cNvSpPr txBox="1"/>
          <p:nvPr/>
        </p:nvSpPr>
        <p:spPr>
          <a:xfrm>
            <a:off x="2541270" y="434340"/>
            <a:ext cx="2579370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영상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6525F-DB15-E24F-8D6C-6F7111A94692}"/>
              </a:ext>
            </a:extLst>
          </p:cNvPr>
          <p:cNvSpPr/>
          <p:nvPr/>
        </p:nvSpPr>
        <p:spPr>
          <a:xfrm>
            <a:off x="0" y="6342380"/>
            <a:ext cx="12192000" cy="529590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BE28B-987D-AE45-BB1D-9B9B7AFCCB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2C76E4BB-66B7-034D-B6C5-6D58E391FD83}"/>
              </a:ext>
            </a:extLst>
          </p:cNvPr>
          <p:cNvSpPr/>
          <p:nvPr/>
        </p:nvSpPr>
        <p:spPr>
          <a:xfrm>
            <a:off x="4125595" y="6515100"/>
            <a:ext cx="144145" cy="14414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F565DBD-DE78-254A-A389-F59D161B4E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9020" y="6483350"/>
            <a:ext cx="260985" cy="222885"/>
            <a:chOff x="9939020" y="6483350"/>
            <a:chExt cx="260985" cy="222885"/>
          </a:xfrm>
          <a:solidFill>
            <a:srgbClr val="BB00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41195D9-44E4-D547-AF9F-376ED196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020" y="6499225"/>
              <a:ext cx="120650" cy="190500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E72B8D9-0A49-9146-A5C0-6CB87E92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1260" y="6557010"/>
              <a:ext cx="38100" cy="75565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921629C-303C-0D49-9702-168D9E2A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0" y="6520180"/>
              <a:ext cx="62865" cy="149225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1DE91E2-2F00-9144-9783-C0764080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375" y="6483350"/>
              <a:ext cx="86995" cy="222885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2F1FEB-404A-4C41-BEA1-AB1FE0FAD5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>
            <a:extLst>
              <a:ext uri="{FF2B5EF4-FFF2-40B4-BE49-F238E27FC236}">
                <a16:creationId xmlns:a16="http://schemas.microsoft.com/office/drawing/2014/main" id="{F2DA8CE1-9697-2147-B773-CA69F5CBCC8B}"/>
              </a:ext>
            </a:extLst>
          </p:cNvPr>
          <p:cNvSpPr/>
          <p:nvPr/>
        </p:nvSpPr>
        <p:spPr>
          <a:xfrm rot="5400000">
            <a:off x="219710" y="6483985"/>
            <a:ext cx="260350" cy="204470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050" y="6044565"/>
            <a:ext cx="5448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1B698F-F48A-43CB-8055-C29307B5FB2A}"/>
              </a:ext>
            </a:extLst>
          </p:cNvPr>
          <p:cNvSpPr txBox="1"/>
          <p:nvPr/>
        </p:nvSpPr>
        <p:spPr>
          <a:xfrm>
            <a:off x="1120140" y="2183130"/>
            <a:ext cx="161163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1027397" y="4092892"/>
            <a:ext cx="11005185" cy="14763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URL입력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                         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다운로드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                      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얼굴을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찾아냄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                  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json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파일로 저장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                                                                  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학습된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Mini-Xception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                                                                    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모델로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감정 분류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9" name="화살표: 오른쪽 28"/>
          <p:cNvSpPr>
            <a:spLocks/>
          </p:cNvSpPr>
          <p:nvPr/>
        </p:nvSpPr>
        <p:spPr>
          <a:xfrm>
            <a:off x="3101975" y="2834005"/>
            <a:ext cx="423545" cy="227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0" name="화살표: 오른쪽 29"/>
          <p:cNvSpPr>
            <a:spLocks/>
          </p:cNvSpPr>
          <p:nvPr/>
        </p:nvSpPr>
        <p:spPr>
          <a:xfrm>
            <a:off x="5827395" y="2807970"/>
            <a:ext cx="423545" cy="227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1" name="화살표: 오른쪽 30"/>
          <p:cNvSpPr>
            <a:spLocks/>
          </p:cNvSpPr>
          <p:nvPr/>
        </p:nvSpPr>
        <p:spPr>
          <a:xfrm>
            <a:off x="8665210" y="2725420"/>
            <a:ext cx="423545" cy="22796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42" name="그림 41" descr="C:/Users/sts/AppData/Roaming/PolarisOffice/ETemp/11184_8073240/fImage2169738241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" y="2217420"/>
            <a:ext cx="2546985" cy="1450340"/>
          </a:xfrm>
          <a:prstGeom prst="rect">
            <a:avLst/>
          </a:prstGeom>
          <a:noFill/>
        </p:spPr>
      </p:pic>
      <p:pic>
        <p:nvPicPr>
          <p:cNvPr id="43" name="그림 42" descr="C:/Users/sts/AppData/Roaming/PolarisOffice/ETemp/11184_8073240/fImage326963838467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65" y="1838960"/>
            <a:ext cx="1905000" cy="1922145"/>
          </a:xfrm>
          <a:prstGeom prst="rect">
            <a:avLst/>
          </a:prstGeom>
          <a:noFill/>
        </p:spPr>
      </p:pic>
      <p:pic>
        <p:nvPicPr>
          <p:cNvPr id="44" name="그림 43" descr="C:/Users/sts/AppData/Roaming/PolarisOffice/ETemp/11184_8073240/fImage103748384633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0" y="1626235"/>
            <a:ext cx="2229485" cy="2248535"/>
          </a:xfrm>
          <a:prstGeom prst="rect">
            <a:avLst/>
          </a:prstGeom>
          <a:noFill/>
        </p:spPr>
      </p:pic>
      <p:pic>
        <p:nvPicPr>
          <p:cNvPr id="45" name="그림 44" descr="C:/Users/sts/AppData/Roaming/PolarisOffice/ETemp/11184_8073240/fImage183953856500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325" y="2035175"/>
            <a:ext cx="2574925" cy="16186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061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/Users/sts/AppData/Roaming/PolarisOffice/ETemp/9836_9568792/image3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3290" y="212725"/>
            <a:ext cx="8859520" cy="1093470"/>
          </a:xfrm>
          <a:prstGeom prst="rect">
            <a:avLst/>
          </a:prstGeom>
          <a:noFill/>
        </p:spPr>
      </p:pic>
      <p:pic>
        <p:nvPicPr>
          <p:cNvPr id="12" name="그림 11" descr="C:/Users/sts/AppData/Roaming/PolarisOffice/ETemp/9836_9568792/image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8980" y="233044"/>
            <a:ext cx="1014730" cy="1007110"/>
          </a:xfrm>
          <a:prstGeom prst="rect">
            <a:avLst/>
          </a:prstGeom>
          <a:noFill/>
        </p:spPr>
      </p:pic>
      <p:sp>
        <p:nvSpPr>
          <p:cNvPr id="13" name="TextBox 12"/>
          <p:cNvSpPr txBox="1">
            <a:spLocks/>
          </p:cNvSpPr>
          <p:nvPr/>
        </p:nvSpPr>
        <p:spPr>
          <a:xfrm>
            <a:off x="2541270" y="434340"/>
            <a:ext cx="5207635" cy="76898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Apple SD Gothic Neo Thin" charset="0"/>
                <a:ea typeface="Apple SD Gothic Neo Thin" charset="0"/>
              </a:rPr>
              <a:t>영상 분석(훈련집합)</a:t>
            </a:r>
            <a:endParaRPr lang="ko-KR" altLang="en-US" sz="4400" b="1" strike="noStrike" cap="none" dirty="0">
              <a:latin typeface="Apple SD Gothic Neo Thin" charset="0"/>
              <a:ea typeface="Apple SD Gothic Neo Thin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0" y="6342380"/>
            <a:ext cx="12192635" cy="530225"/>
          </a:xfrm>
          <a:prstGeom prst="rect">
            <a:avLst/>
          </a:prstGeom>
          <a:solidFill>
            <a:srgbClr val="D3CAC4">
              <a:alpha val="2669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90880" y="6535420"/>
          <a:ext cx="8966200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/>
          <p:cNvSpPr>
            <a:spLocks/>
          </p:cNvSpPr>
          <p:nvPr/>
        </p:nvSpPr>
        <p:spPr>
          <a:xfrm>
            <a:off x="4125595" y="6515100"/>
            <a:ext cx="144780" cy="14478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7" name="Group 16"/>
          <p:cNvGrpSpPr/>
          <p:nvPr/>
        </p:nvGrpSpPr>
        <p:grpSpPr bwMode="auto">
          <a:xfrm>
            <a:off x="9939020" y="6483350"/>
            <a:ext cx="261620" cy="223520"/>
            <a:chOff x="9939020" y="6483350"/>
            <a:chExt cx="261620" cy="223520"/>
          </a:xfrm>
          <a:solidFill>
            <a:srgbClr val="BB0000"/>
          </a:solidFill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9939020" y="6499225"/>
              <a:ext cx="121285" cy="191135"/>
            </a:xfrm>
            <a:custGeom>
              <a:avLst/>
              <a:gdLst>
                <a:gd name="TX0" fmla="*/ 1465 w 1600"/>
                <a:gd name="TY0" fmla="*/ 0 h 2530"/>
                <a:gd name="TX1" fmla="*/ 1491 w 1600"/>
                <a:gd name="TY1" fmla="*/ 2 h 2530"/>
                <a:gd name="TX2" fmla="*/ 1515 w 1600"/>
                <a:gd name="TY2" fmla="*/ 9 h 2530"/>
                <a:gd name="TX3" fmla="*/ 1538 w 1600"/>
                <a:gd name="TY3" fmla="*/ 22 h 2530"/>
                <a:gd name="TX4" fmla="*/ 1559 w 1600"/>
                <a:gd name="TY4" fmla="*/ 39 h 2530"/>
                <a:gd name="TX5" fmla="*/ 1575 w 1600"/>
                <a:gd name="TY5" fmla="*/ 60 h 2530"/>
                <a:gd name="TX6" fmla="*/ 1588 w 1600"/>
                <a:gd name="TY6" fmla="*/ 82 h 2530"/>
                <a:gd name="TX7" fmla="*/ 1596 w 1600"/>
                <a:gd name="TY7" fmla="*/ 106 h 2530"/>
                <a:gd name="TX8" fmla="*/ 1599 w 1600"/>
                <a:gd name="TY8" fmla="*/ 132 h 2530"/>
                <a:gd name="TX9" fmla="*/ 1599 w 1600"/>
                <a:gd name="TY9" fmla="*/ 2396 h 2530"/>
                <a:gd name="TX10" fmla="*/ 1596 w 1600"/>
                <a:gd name="TY10" fmla="*/ 2423 h 2530"/>
                <a:gd name="TX11" fmla="*/ 1588 w 1600"/>
                <a:gd name="TY11" fmla="*/ 2447 h 2530"/>
                <a:gd name="TX12" fmla="*/ 1575 w 1600"/>
                <a:gd name="TY12" fmla="*/ 2469 h 2530"/>
                <a:gd name="TX13" fmla="*/ 1559 w 1600"/>
                <a:gd name="TY13" fmla="*/ 2490 h 2530"/>
                <a:gd name="TX14" fmla="*/ 1538 w 1600"/>
                <a:gd name="TY14" fmla="*/ 2507 h 2530"/>
                <a:gd name="TX15" fmla="*/ 1515 w 1600"/>
                <a:gd name="TY15" fmla="*/ 2520 h 2530"/>
                <a:gd name="TX16" fmla="*/ 1491 w 1600"/>
                <a:gd name="TY16" fmla="*/ 2527 h 2530"/>
                <a:gd name="TX17" fmla="*/ 1465 w 1600"/>
                <a:gd name="TY17" fmla="*/ 2529 h 2530"/>
                <a:gd name="TX18" fmla="*/ 1438 w 1600"/>
                <a:gd name="TY18" fmla="*/ 2527 h 2530"/>
                <a:gd name="TX19" fmla="*/ 1414 w 1600"/>
                <a:gd name="TY19" fmla="*/ 2520 h 2530"/>
                <a:gd name="TX20" fmla="*/ 1392 w 1600"/>
                <a:gd name="TY20" fmla="*/ 2507 h 2530"/>
                <a:gd name="TX21" fmla="*/ 1371 w 1600"/>
                <a:gd name="TY21" fmla="*/ 2490 h 2530"/>
                <a:gd name="TX22" fmla="*/ 678 w 1600"/>
                <a:gd name="TY22" fmla="*/ 1797 h 2530"/>
                <a:gd name="TX23" fmla="*/ 133 w 1600"/>
                <a:gd name="TY23" fmla="*/ 1797 h 2530"/>
                <a:gd name="TX24" fmla="*/ 108 w 1600"/>
                <a:gd name="TY24" fmla="*/ 1795 h 2530"/>
                <a:gd name="TX25" fmla="*/ 82 w 1600"/>
                <a:gd name="TY25" fmla="*/ 1787 h 2530"/>
                <a:gd name="TX26" fmla="*/ 60 w 1600"/>
                <a:gd name="TY26" fmla="*/ 1775 h 2530"/>
                <a:gd name="TX27" fmla="*/ 39 w 1600"/>
                <a:gd name="TY27" fmla="*/ 1757 h 2530"/>
                <a:gd name="TX28" fmla="*/ 22 w 1600"/>
                <a:gd name="TY28" fmla="*/ 1737 h 2530"/>
                <a:gd name="TX29" fmla="*/ 9 w 1600"/>
                <a:gd name="TY29" fmla="*/ 1714 h 2530"/>
                <a:gd name="TX30" fmla="*/ 2 w 1600"/>
                <a:gd name="TY30" fmla="*/ 1690 h 2530"/>
                <a:gd name="TX31" fmla="*/ 0 w 1600"/>
                <a:gd name="TY31" fmla="*/ 1665 h 2530"/>
                <a:gd name="TX32" fmla="*/ 0 w 1600"/>
                <a:gd name="TY32" fmla="*/ 1272 h 2530"/>
                <a:gd name="TX33" fmla="*/ 0 w 1600"/>
                <a:gd name="TY33" fmla="*/ 865 h 2530"/>
                <a:gd name="TX34" fmla="*/ 2 w 1600"/>
                <a:gd name="TY34" fmla="*/ 839 h 2530"/>
                <a:gd name="TX35" fmla="*/ 9 w 1600"/>
                <a:gd name="TY35" fmla="*/ 815 h 2530"/>
                <a:gd name="TX36" fmla="*/ 22 w 1600"/>
                <a:gd name="TY36" fmla="*/ 793 h 2530"/>
                <a:gd name="TX37" fmla="*/ 39 w 1600"/>
                <a:gd name="TY37" fmla="*/ 771 h 2530"/>
                <a:gd name="TX38" fmla="*/ 60 w 1600"/>
                <a:gd name="TY38" fmla="*/ 755 h 2530"/>
                <a:gd name="TX39" fmla="*/ 82 w 1600"/>
                <a:gd name="TY39" fmla="*/ 742 h 2530"/>
                <a:gd name="TX40" fmla="*/ 108 w 1600"/>
                <a:gd name="TY40" fmla="*/ 735 h 2530"/>
                <a:gd name="TX41" fmla="*/ 133 w 1600"/>
                <a:gd name="TY41" fmla="*/ 732 h 2530"/>
                <a:gd name="TX42" fmla="*/ 678 w 1600"/>
                <a:gd name="TY42" fmla="*/ 732 h 2530"/>
                <a:gd name="TX43" fmla="*/ 1371 w 1600"/>
                <a:gd name="TY43" fmla="*/ 39 h 2530"/>
                <a:gd name="TX44" fmla="*/ 1392 w 1600"/>
                <a:gd name="TY44" fmla="*/ 22 h 2530"/>
                <a:gd name="TX45" fmla="*/ 1414 w 1600"/>
                <a:gd name="TY45" fmla="*/ 9 h 2530"/>
                <a:gd name="TX46" fmla="*/ 1438 w 1600"/>
                <a:gd name="TY46" fmla="*/ 2 h 2530"/>
                <a:gd name="TX47" fmla="*/ 1465 w 1600"/>
                <a:gd name="TY47" fmla="*/ 0 h 253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</a:cxnLst>
              <a:rect l="l" t="t" r="r" b="b"/>
              <a:pathLst>
                <a:path w="1600" h="2530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081260" y="6557010"/>
              <a:ext cx="38735" cy="76200"/>
            </a:xfrm>
            <a:custGeom>
              <a:avLst/>
              <a:gdLst>
                <a:gd name="TX0" fmla="*/ 133 w 508"/>
                <a:gd name="TY0" fmla="*/ 0 h 1000"/>
                <a:gd name="TX1" fmla="*/ 153 w 508"/>
                <a:gd name="TY1" fmla="*/ 1 h 1000"/>
                <a:gd name="TX2" fmla="*/ 170 w 508"/>
                <a:gd name="TY2" fmla="*/ 4 h 1000"/>
                <a:gd name="TX3" fmla="*/ 184 w 508"/>
                <a:gd name="TY3" fmla="*/ 11 h 1000"/>
                <a:gd name="TX4" fmla="*/ 232 w 508"/>
                <a:gd name="TY4" fmla="*/ 32 h 1000"/>
                <a:gd name="TX5" fmla="*/ 275 w 508"/>
                <a:gd name="TY5" fmla="*/ 57 h 1000"/>
                <a:gd name="TX6" fmla="*/ 316 w 508"/>
                <a:gd name="TY6" fmla="*/ 87 h 1000"/>
                <a:gd name="TX7" fmla="*/ 353 w 508"/>
                <a:gd name="TY7" fmla="*/ 121 h 1000"/>
                <a:gd name="TX8" fmla="*/ 388 w 508"/>
                <a:gd name="TY8" fmla="*/ 160 h 1000"/>
                <a:gd name="TX9" fmla="*/ 418 w 508"/>
                <a:gd name="TY9" fmla="*/ 204 h 1000"/>
                <a:gd name="TX10" fmla="*/ 446 w 508"/>
                <a:gd name="TY10" fmla="*/ 250 h 1000"/>
                <a:gd name="TX11" fmla="*/ 468 w 508"/>
                <a:gd name="TY11" fmla="*/ 297 h 1000"/>
                <a:gd name="TX12" fmla="*/ 485 w 508"/>
                <a:gd name="TY12" fmla="*/ 347 h 1000"/>
                <a:gd name="TX13" fmla="*/ 497 w 508"/>
                <a:gd name="TY13" fmla="*/ 397 h 1000"/>
                <a:gd name="TX14" fmla="*/ 505 w 508"/>
                <a:gd name="TY14" fmla="*/ 447 h 1000"/>
                <a:gd name="TX15" fmla="*/ 507 w 508"/>
                <a:gd name="TY15" fmla="*/ 500 h 1000"/>
                <a:gd name="TX16" fmla="*/ 505 w 508"/>
                <a:gd name="TY16" fmla="*/ 552 h 1000"/>
                <a:gd name="TX17" fmla="*/ 497 w 508"/>
                <a:gd name="TY17" fmla="*/ 602 h 1000"/>
                <a:gd name="TX18" fmla="*/ 485 w 508"/>
                <a:gd name="TY18" fmla="*/ 652 h 1000"/>
                <a:gd name="TX19" fmla="*/ 468 w 508"/>
                <a:gd name="TY19" fmla="*/ 700 h 1000"/>
                <a:gd name="TX20" fmla="*/ 446 w 508"/>
                <a:gd name="TY20" fmla="*/ 748 h 1000"/>
                <a:gd name="TX21" fmla="*/ 418 w 508"/>
                <a:gd name="TY21" fmla="*/ 794 h 1000"/>
                <a:gd name="TX22" fmla="*/ 388 w 508"/>
                <a:gd name="TY22" fmla="*/ 837 h 1000"/>
                <a:gd name="TX23" fmla="*/ 353 w 508"/>
                <a:gd name="TY23" fmla="*/ 876 h 1000"/>
                <a:gd name="TX24" fmla="*/ 316 w 508"/>
                <a:gd name="TY24" fmla="*/ 911 h 1000"/>
                <a:gd name="TX25" fmla="*/ 275 w 508"/>
                <a:gd name="TY25" fmla="*/ 941 h 1000"/>
                <a:gd name="TX26" fmla="*/ 232 w 508"/>
                <a:gd name="TY26" fmla="*/ 967 h 1000"/>
                <a:gd name="TX27" fmla="*/ 184 w 508"/>
                <a:gd name="TY27" fmla="*/ 988 h 1000"/>
                <a:gd name="TX28" fmla="*/ 170 w 508"/>
                <a:gd name="TY28" fmla="*/ 994 h 1000"/>
                <a:gd name="TX29" fmla="*/ 153 w 508"/>
                <a:gd name="TY29" fmla="*/ 998 h 1000"/>
                <a:gd name="TX30" fmla="*/ 133 w 508"/>
                <a:gd name="TY30" fmla="*/ 999 h 1000"/>
                <a:gd name="TX31" fmla="*/ 106 w 508"/>
                <a:gd name="TY31" fmla="*/ 997 h 1000"/>
                <a:gd name="TX32" fmla="*/ 82 w 508"/>
                <a:gd name="TY32" fmla="*/ 989 h 1000"/>
                <a:gd name="TX33" fmla="*/ 60 w 508"/>
                <a:gd name="TY33" fmla="*/ 978 h 1000"/>
                <a:gd name="TX34" fmla="*/ 39 w 508"/>
                <a:gd name="TY34" fmla="*/ 961 h 1000"/>
                <a:gd name="TX35" fmla="*/ 22 w 508"/>
                <a:gd name="TY35" fmla="*/ 940 h 1000"/>
                <a:gd name="TX36" fmla="*/ 9 w 508"/>
                <a:gd name="TY36" fmla="*/ 918 h 1000"/>
                <a:gd name="TX37" fmla="*/ 2 w 508"/>
                <a:gd name="TY37" fmla="*/ 893 h 1000"/>
                <a:gd name="TX38" fmla="*/ 0 w 508"/>
                <a:gd name="TY38" fmla="*/ 866 h 1000"/>
                <a:gd name="TX39" fmla="*/ 1 w 508"/>
                <a:gd name="TY39" fmla="*/ 845 h 1000"/>
                <a:gd name="TX40" fmla="*/ 6 w 508"/>
                <a:gd name="TY40" fmla="*/ 826 h 1000"/>
                <a:gd name="TX41" fmla="*/ 13 w 508"/>
                <a:gd name="TY41" fmla="*/ 808 h 1000"/>
                <a:gd name="TX42" fmla="*/ 24 w 508"/>
                <a:gd name="TY42" fmla="*/ 792 h 1000"/>
                <a:gd name="TX43" fmla="*/ 42 w 508"/>
                <a:gd name="TY43" fmla="*/ 773 h 1000"/>
                <a:gd name="TX44" fmla="*/ 62 w 508"/>
                <a:gd name="TY44" fmla="*/ 755 h 1000"/>
                <a:gd name="TX45" fmla="*/ 85 w 508"/>
                <a:gd name="TY45" fmla="*/ 740 h 1000"/>
                <a:gd name="TX46" fmla="*/ 120 w 508"/>
                <a:gd name="TY46" fmla="*/ 717 h 1000"/>
                <a:gd name="TX47" fmla="*/ 156 w 508"/>
                <a:gd name="TY47" fmla="*/ 692 h 1000"/>
                <a:gd name="TX48" fmla="*/ 178 w 508"/>
                <a:gd name="TY48" fmla="*/ 672 h 1000"/>
                <a:gd name="TX49" fmla="*/ 198 w 508"/>
                <a:gd name="TY49" fmla="*/ 648 h 1000"/>
                <a:gd name="TX50" fmla="*/ 216 w 508"/>
                <a:gd name="TY50" fmla="*/ 618 h 1000"/>
                <a:gd name="TX51" fmla="*/ 226 w 508"/>
                <a:gd name="TY51" fmla="*/ 593 h 1000"/>
                <a:gd name="TX52" fmla="*/ 235 w 508"/>
                <a:gd name="TY52" fmla="*/ 564 h 1000"/>
                <a:gd name="TX53" fmla="*/ 239 w 508"/>
                <a:gd name="TY53" fmla="*/ 534 h 1000"/>
                <a:gd name="TX54" fmla="*/ 241 w 508"/>
                <a:gd name="TY54" fmla="*/ 500 h 1000"/>
                <a:gd name="TX55" fmla="*/ 239 w 508"/>
                <a:gd name="TY55" fmla="*/ 465 h 1000"/>
                <a:gd name="TX56" fmla="*/ 235 w 508"/>
                <a:gd name="TY56" fmla="*/ 435 h 1000"/>
                <a:gd name="TX57" fmla="*/ 226 w 508"/>
                <a:gd name="TY57" fmla="*/ 406 h 1000"/>
                <a:gd name="TX58" fmla="*/ 216 w 508"/>
                <a:gd name="TY58" fmla="*/ 381 h 1000"/>
                <a:gd name="TX59" fmla="*/ 198 w 508"/>
                <a:gd name="TY59" fmla="*/ 351 h 1000"/>
                <a:gd name="TX60" fmla="*/ 178 w 508"/>
                <a:gd name="TY60" fmla="*/ 327 h 1000"/>
                <a:gd name="TX61" fmla="*/ 156 w 508"/>
                <a:gd name="TY61" fmla="*/ 307 h 1000"/>
                <a:gd name="TX62" fmla="*/ 85 w 508"/>
                <a:gd name="TY62" fmla="*/ 260 h 1000"/>
                <a:gd name="TX63" fmla="*/ 62 w 508"/>
                <a:gd name="TY63" fmla="*/ 244 h 1000"/>
                <a:gd name="TX64" fmla="*/ 42 w 508"/>
                <a:gd name="TY64" fmla="*/ 227 h 1000"/>
                <a:gd name="TX65" fmla="*/ 24 w 508"/>
                <a:gd name="TY65" fmla="*/ 207 h 1000"/>
                <a:gd name="TX66" fmla="*/ 13 w 508"/>
                <a:gd name="TY66" fmla="*/ 191 h 1000"/>
                <a:gd name="TX67" fmla="*/ 6 w 508"/>
                <a:gd name="TY67" fmla="*/ 174 h 1000"/>
                <a:gd name="TX68" fmla="*/ 1 w 508"/>
                <a:gd name="TY68" fmla="*/ 154 h 1000"/>
                <a:gd name="TX69" fmla="*/ 0 w 508"/>
                <a:gd name="TY69" fmla="*/ 133 h 1000"/>
                <a:gd name="TX70" fmla="*/ 2 w 508"/>
                <a:gd name="TY70" fmla="*/ 107 h 1000"/>
                <a:gd name="TX71" fmla="*/ 9 w 508"/>
                <a:gd name="TY71" fmla="*/ 81 h 1000"/>
                <a:gd name="TX72" fmla="*/ 22 w 508"/>
                <a:gd name="TY72" fmla="*/ 59 h 1000"/>
                <a:gd name="TX73" fmla="*/ 39 w 508"/>
                <a:gd name="TY73" fmla="*/ 39 h 1000"/>
                <a:gd name="TX74" fmla="*/ 60 w 508"/>
                <a:gd name="TY74" fmla="*/ 22 h 1000"/>
                <a:gd name="TX75" fmla="*/ 82 w 508"/>
                <a:gd name="TY75" fmla="*/ 10 h 1000"/>
                <a:gd name="TX76" fmla="*/ 106 w 508"/>
                <a:gd name="TY76" fmla="*/ 2 h 1000"/>
                <a:gd name="TX77" fmla="*/ 133 w 508"/>
                <a:gd name="TY77" fmla="*/ 0 h 100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</a:cxnLst>
              <a:rect l="l" t="t" r="r" b="b"/>
              <a:pathLst>
                <a:path w="508" h="1000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0096500" y="6520180"/>
              <a:ext cx="63500" cy="149860"/>
            </a:xfrm>
            <a:custGeom>
              <a:avLst/>
              <a:gdLst>
                <a:gd name="TX0" fmla="*/ 133 w 834"/>
                <a:gd name="TY0" fmla="*/ 0 h 1982"/>
                <a:gd name="TX1" fmla="*/ 161 w 834"/>
                <a:gd name="TY1" fmla="*/ 3 h 1982"/>
                <a:gd name="TX2" fmla="*/ 188 w 834"/>
                <a:gd name="TY2" fmla="*/ 10 h 1982"/>
                <a:gd name="TX3" fmla="*/ 259 w 834"/>
                <a:gd name="TY3" fmla="*/ 44 h 1982"/>
                <a:gd name="TX4" fmla="*/ 326 w 834"/>
                <a:gd name="TY4" fmla="*/ 81 h 1982"/>
                <a:gd name="TX5" fmla="*/ 391 w 834"/>
                <a:gd name="TY5" fmla="*/ 123 h 1982"/>
                <a:gd name="TX6" fmla="*/ 451 w 834"/>
                <a:gd name="TY6" fmla="*/ 169 h 1982"/>
                <a:gd name="TX7" fmla="*/ 508 w 834"/>
                <a:gd name="TY7" fmla="*/ 221 h 1982"/>
                <a:gd name="TX8" fmla="*/ 560 w 834"/>
                <a:gd name="TY8" fmla="*/ 277 h 1982"/>
                <a:gd name="TX9" fmla="*/ 610 w 834"/>
                <a:gd name="TY9" fmla="*/ 337 h 1982"/>
                <a:gd name="TX10" fmla="*/ 656 w 834"/>
                <a:gd name="TY10" fmla="*/ 403 h 1982"/>
                <a:gd name="TX11" fmla="*/ 698 w 834"/>
                <a:gd name="TY11" fmla="*/ 471 h 1982"/>
                <a:gd name="TX12" fmla="*/ 733 w 834"/>
                <a:gd name="TY12" fmla="*/ 541 h 1982"/>
                <a:gd name="TX13" fmla="*/ 764 w 834"/>
                <a:gd name="TY13" fmla="*/ 611 h 1982"/>
                <a:gd name="TX14" fmla="*/ 789 w 834"/>
                <a:gd name="TY14" fmla="*/ 684 h 1982"/>
                <a:gd name="TX15" fmla="*/ 808 w 834"/>
                <a:gd name="TY15" fmla="*/ 759 h 1982"/>
                <a:gd name="TX16" fmla="*/ 822 w 834"/>
                <a:gd name="TY16" fmla="*/ 835 h 1982"/>
                <a:gd name="TX17" fmla="*/ 830 w 834"/>
                <a:gd name="TY17" fmla="*/ 912 h 1982"/>
                <a:gd name="TX18" fmla="*/ 833 w 834"/>
                <a:gd name="TY18" fmla="*/ 991 h 1982"/>
                <a:gd name="TX19" fmla="*/ 830 w 834"/>
                <a:gd name="TY19" fmla="*/ 1069 h 1982"/>
                <a:gd name="TX20" fmla="*/ 822 w 834"/>
                <a:gd name="TY20" fmla="*/ 1147 h 1982"/>
                <a:gd name="TX21" fmla="*/ 808 w 834"/>
                <a:gd name="TY21" fmla="*/ 1223 h 1982"/>
                <a:gd name="TX22" fmla="*/ 789 w 834"/>
                <a:gd name="TY22" fmla="*/ 1297 h 1982"/>
                <a:gd name="TX23" fmla="*/ 764 w 834"/>
                <a:gd name="TY23" fmla="*/ 1369 h 1982"/>
                <a:gd name="TX24" fmla="*/ 733 w 834"/>
                <a:gd name="TY24" fmla="*/ 1440 h 1982"/>
                <a:gd name="TX25" fmla="*/ 698 w 834"/>
                <a:gd name="TY25" fmla="*/ 1511 h 1982"/>
                <a:gd name="TX26" fmla="*/ 656 w 834"/>
                <a:gd name="TY26" fmla="*/ 1578 h 1982"/>
                <a:gd name="TX27" fmla="*/ 610 w 834"/>
                <a:gd name="TY27" fmla="*/ 1644 h 1982"/>
                <a:gd name="TX28" fmla="*/ 560 w 834"/>
                <a:gd name="TY28" fmla="*/ 1704 h 1982"/>
                <a:gd name="TX29" fmla="*/ 508 w 834"/>
                <a:gd name="TY29" fmla="*/ 1760 h 1982"/>
                <a:gd name="TX30" fmla="*/ 451 w 834"/>
                <a:gd name="TY30" fmla="*/ 1811 h 1982"/>
                <a:gd name="TX31" fmla="*/ 391 w 834"/>
                <a:gd name="TY31" fmla="*/ 1858 h 1982"/>
                <a:gd name="TX32" fmla="*/ 326 w 834"/>
                <a:gd name="TY32" fmla="*/ 1900 h 1982"/>
                <a:gd name="TX33" fmla="*/ 259 w 834"/>
                <a:gd name="TY33" fmla="*/ 1938 h 1982"/>
                <a:gd name="TX34" fmla="*/ 188 w 834"/>
                <a:gd name="TY34" fmla="*/ 1971 h 1982"/>
                <a:gd name="TX35" fmla="*/ 162 w 834"/>
                <a:gd name="TY35" fmla="*/ 1979 h 1982"/>
                <a:gd name="TX36" fmla="*/ 135 w 834"/>
                <a:gd name="TY36" fmla="*/ 1981 h 1982"/>
                <a:gd name="TX37" fmla="*/ 109 w 834"/>
                <a:gd name="TY37" fmla="*/ 1979 h 1982"/>
                <a:gd name="TX38" fmla="*/ 84 w 834"/>
                <a:gd name="TY38" fmla="*/ 1972 h 1982"/>
                <a:gd name="TX39" fmla="*/ 61 w 834"/>
                <a:gd name="TY39" fmla="*/ 1959 h 1982"/>
                <a:gd name="TX40" fmla="*/ 41 w 834"/>
                <a:gd name="TY40" fmla="*/ 1942 h 1982"/>
                <a:gd name="TX41" fmla="*/ 23 w 834"/>
                <a:gd name="TY41" fmla="*/ 1921 h 1982"/>
                <a:gd name="TX42" fmla="*/ 10 w 834"/>
                <a:gd name="TY42" fmla="*/ 1899 h 1982"/>
                <a:gd name="TX43" fmla="*/ 3 w 834"/>
                <a:gd name="TY43" fmla="*/ 1874 h 1982"/>
                <a:gd name="TX44" fmla="*/ 0 w 834"/>
                <a:gd name="TY44" fmla="*/ 1848 h 1982"/>
                <a:gd name="TX45" fmla="*/ 3 w 834"/>
                <a:gd name="TY45" fmla="*/ 1822 h 1982"/>
                <a:gd name="TX46" fmla="*/ 10 w 834"/>
                <a:gd name="TY46" fmla="*/ 1799 h 1982"/>
                <a:gd name="TX47" fmla="*/ 21 w 834"/>
                <a:gd name="TY47" fmla="*/ 1777 h 1982"/>
                <a:gd name="TX48" fmla="*/ 36 w 834"/>
                <a:gd name="TY48" fmla="*/ 1758 h 1982"/>
                <a:gd name="TX49" fmla="*/ 57 w 834"/>
                <a:gd name="TY49" fmla="*/ 1740 h 1982"/>
                <a:gd name="TX50" fmla="*/ 82 w 834"/>
                <a:gd name="TY50" fmla="*/ 1725 h 1982"/>
                <a:gd name="TX51" fmla="*/ 125 w 834"/>
                <a:gd name="TY51" fmla="*/ 1702 h 1982"/>
                <a:gd name="TX52" fmla="*/ 163 w 834"/>
                <a:gd name="TY52" fmla="*/ 1682 h 1982"/>
                <a:gd name="TX53" fmla="*/ 195 w 834"/>
                <a:gd name="TY53" fmla="*/ 1664 h 1982"/>
                <a:gd name="TX54" fmla="*/ 220 w 834"/>
                <a:gd name="TY54" fmla="*/ 1647 h 1982"/>
                <a:gd name="TX55" fmla="*/ 240 w 834"/>
                <a:gd name="TY55" fmla="*/ 1633 h 1982"/>
                <a:gd name="TX56" fmla="*/ 289 w 834"/>
                <a:gd name="TY56" fmla="*/ 1594 h 1982"/>
                <a:gd name="TX57" fmla="*/ 335 w 834"/>
                <a:gd name="TY57" fmla="*/ 1552 h 1982"/>
                <a:gd name="TX58" fmla="*/ 377 w 834"/>
                <a:gd name="TY58" fmla="*/ 1507 h 1982"/>
                <a:gd name="TX59" fmla="*/ 415 w 834"/>
                <a:gd name="TY59" fmla="*/ 1458 h 1982"/>
                <a:gd name="TX60" fmla="*/ 450 w 834"/>
                <a:gd name="TY60" fmla="*/ 1406 h 1982"/>
                <a:gd name="TX61" fmla="*/ 480 w 834"/>
                <a:gd name="TY61" fmla="*/ 1352 h 1982"/>
                <a:gd name="TX62" fmla="*/ 507 w 834"/>
                <a:gd name="TY62" fmla="*/ 1295 h 1982"/>
                <a:gd name="TX63" fmla="*/ 528 w 834"/>
                <a:gd name="TY63" fmla="*/ 1236 h 1982"/>
                <a:gd name="TX64" fmla="*/ 545 w 834"/>
                <a:gd name="TY64" fmla="*/ 1177 h 1982"/>
                <a:gd name="TX65" fmla="*/ 557 w 834"/>
                <a:gd name="TY65" fmla="*/ 1115 h 1982"/>
                <a:gd name="TX66" fmla="*/ 565 w 834"/>
                <a:gd name="TY66" fmla="*/ 1054 h 1982"/>
                <a:gd name="TX67" fmla="*/ 567 w 834"/>
                <a:gd name="TY67" fmla="*/ 991 h 1982"/>
                <a:gd name="TX68" fmla="*/ 565 w 834"/>
                <a:gd name="TY68" fmla="*/ 928 h 1982"/>
                <a:gd name="TX69" fmla="*/ 557 w 834"/>
                <a:gd name="TY69" fmla="*/ 865 h 1982"/>
                <a:gd name="TX70" fmla="*/ 545 w 834"/>
                <a:gd name="TY70" fmla="*/ 804 h 1982"/>
                <a:gd name="TX71" fmla="*/ 528 w 834"/>
                <a:gd name="TY71" fmla="*/ 745 h 1982"/>
                <a:gd name="TX72" fmla="*/ 507 w 834"/>
                <a:gd name="TY72" fmla="*/ 686 h 1982"/>
                <a:gd name="TX73" fmla="*/ 480 w 834"/>
                <a:gd name="TY73" fmla="*/ 629 h 1982"/>
                <a:gd name="TX74" fmla="*/ 450 w 834"/>
                <a:gd name="TY74" fmla="*/ 574 h 1982"/>
                <a:gd name="TX75" fmla="*/ 415 w 834"/>
                <a:gd name="TY75" fmla="*/ 523 h 1982"/>
                <a:gd name="TX76" fmla="*/ 377 w 834"/>
                <a:gd name="TY76" fmla="*/ 474 h 1982"/>
                <a:gd name="TX77" fmla="*/ 335 w 834"/>
                <a:gd name="TY77" fmla="*/ 429 h 1982"/>
                <a:gd name="TX78" fmla="*/ 289 w 834"/>
                <a:gd name="TY78" fmla="*/ 387 h 1982"/>
                <a:gd name="TX79" fmla="*/ 240 w 834"/>
                <a:gd name="TY79" fmla="*/ 348 h 1982"/>
                <a:gd name="TX80" fmla="*/ 220 w 834"/>
                <a:gd name="TY80" fmla="*/ 334 h 1982"/>
                <a:gd name="TX81" fmla="*/ 195 w 834"/>
                <a:gd name="TY81" fmla="*/ 318 h 1982"/>
                <a:gd name="TX82" fmla="*/ 163 w 834"/>
                <a:gd name="TY82" fmla="*/ 299 h 1982"/>
                <a:gd name="TX83" fmla="*/ 125 w 834"/>
                <a:gd name="TY83" fmla="*/ 279 h 1982"/>
                <a:gd name="TX84" fmla="*/ 82 w 834"/>
                <a:gd name="TY84" fmla="*/ 256 h 1982"/>
                <a:gd name="TX85" fmla="*/ 57 w 834"/>
                <a:gd name="TY85" fmla="*/ 241 h 1982"/>
                <a:gd name="TX86" fmla="*/ 36 w 834"/>
                <a:gd name="TY86" fmla="*/ 224 h 1982"/>
                <a:gd name="TX87" fmla="*/ 21 w 834"/>
                <a:gd name="TY87" fmla="*/ 204 h 1982"/>
                <a:gd name="TX88" fmla="*/ 10 w 834"/>
                <a:gd name="TY88" fmla="*/ 183 h 1982"/>
                <a:gd name="TX89" fmla="*/ 3 w 834"/>
                <a:gd name="TY89" fmla="*/ 159 h 1982"/>
                <a:gd name="TX90" fmla="*/ 0 w 834"/>
                <a:gd name="TY90" fmla="*/ 134 h 1982"/>
                <a:gd name="TX91" fmla="*/ 3 w 834"/>
                <a:gd name="TY91" fmla="*/ 107 h 1982"/>
                <a:gd name="TX92" fmla="*/ 10 w 834"/>
                <a:gd name="TY92" fmla="*/ 83 h 1982"/>
                <a:gd name="TX93" fmla="*/ 23 w 834"/>
                <a:gd name="TY93" fmla="*/ 60 h 1982"/>
                <a:gd name="TX94" fmla="*/ 41 w 834"/>
                <a:gd name="TY94" fmla="*/ 40 h 1982"/>
                <a:gd name="TX95" fmla="*/ 61 w 834"/>
                <a:gd name="TY95" fmla="*/ 22 h 1982"/>
                <a:gd name="TX96" fmla="*/ 84 w 834"/>
                <a:gd name="TY96" fmla="*/ 10 h 1982"/>
                <a:gd name="TX97" fmla="*/ 108 w 834"/>
                <a:gd name="TY97" fmla="*/ 3 h 1982"/>
                <a:gd name="TX98" fmla="*/ 133 w 834"/>
                <a:gd name="TY98" fmla="*/ 0 h 19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</a:cxnLst>
              <a:rect l="l" t="t" r="r" b="b"/>
              <a:pathLst>
                <a:path w="834" h="1982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0112375" y="6483350"/>
              <a:ext cx="87630" cy="223520"/>
            </a:xfrm>
            <a:custGeom>
              <a:avLst/>
              <a:gdLst>
                <a:gd name="TX0" fmla="*/ 134 w 1157"/>
                <a:gd name="TY0" fmla="*/ 0 h 2960"/>
                <a:gd name="TX1" fmla="*/ 161 w 1157"/>
                <a:gd name="TY1" fmla="*/ 3 h 2960"/>
                <a:gd name="TX2" fmla="*/ 188 w 1157"/>
                <a:gd name="TY2" fmla="*/ 11 h 2960"/>
                <a:gd name="TX3" fmla="*/ 275 w 1157"/>
                <a:gd name="TY3" fmla="*/ 50 h 2960"/>
                <a:gd name="TX4" fmla="*/ 357 w 1157"/>
                <a:gd name="TY4" fmla="*/ 94 h 2960"/>
                <a:gd name="TX5" fmla="*/ 436 w 1157"/>
                <a:gd name="TY5" fmla="*/ 143 h 2960"/>
                <a:gd name="TX6" fmla="*/ 512 w 1157"/>
                <a:gd name="TY6" fmla="*/ 196 h 2960"/>
                <a:gd name="TX7" fmla="*/ 584 w 1157"/>
                <a:gd name="TY7" fmla="*/ 253 h 2960"/>
                <a:gd name="TX8" fmla="*/ 652 w 1157"/>
                <a:gd name="TY8" fmla="*/ 314 h 2960"/>
                <a:gd name="TX9" fmla="*/ 717 w 1157"/>
                <a:gd name="TY9" fmla="*/ 379 h 2960"/>
                <a:gd name="TX10" fmla="*/ 779 w 1157"/>
                <a:gd name="TY10" fmla="*/ 449 h 2960"/>
                <a:gd name="TX11" fmla="*/ 837 w 1157"/>
                <a:gd name="TY11" fmla="*/ 522 h 2960"/>
                <a:gd name="TX12" fmla="*/ 891 w 1157"/>
                <a:gd name="TY12" fmla="*/ 600 h 2960"/>
                <a:gd name="TX13" fmla="*/ 942 w 1157"/>
                <a:gd name="TY13" fmla="*/ 682 h 2960"/>
                <a:gd name="TX14" fmla="*/ 986 w 1157"/>
                <a:gd name="TY14" fmla="*/ 764 h 2960"/>
                <a:gd name="TX15" fmla="*/ 1026 w 1157"/>
                <a:gd name="TY15" fmla="*/ 848 h 2960"/>
                <a:gd name="TX16" fmla="*/ 1060 w 1157"/>
                <a:gd name="TY16" fmla="*/ 934 h 2960"/>
                <a:gd name="TX17" fmla="*/ 1090 w 1157"/>
                <a:gd name="TY17" fmla="*/ 1020 h 2960"/>
                <a:gd name="TX18" fmla="*/ 1113 w 1157"/>
                <a:gd name="TY18" fmla="*/ 1109 h 2960"/>
                <a:gd name="TX19" fmla="*/ 1132 w 1157"/>
                <a:gd name="TY19" fmla="*/ 1199 h 2960"/>
                <a:gd name="TX20" fmla="*/ 1146 w 1157"/>
                <a:gd name="TY20" fmla="*/ 1291 h 2960"/>
                <a:gd name="TX21" fmla="*/ 1153 w 1157"/>
                <a:gd name="TY21" fmla="*/ 1385 h 2960"/>
                <a:gd name="TX22" fmla="*/ 1156 w 1157"/>
                <a:gd name="TY22" fmla="*/ 1480 h 2960"/>
                <a:gd name="TX23" fmla="*/ 1153 w 1157"/>
                <a:gd name="TY23" fmla="*/ 1575 h 2960"/>
                <a:gd name="TX24" fmla="*/ 1146 w 1157"/>
                <a:gd name="TY24" fmla="*/ 1668 h 2960"/>
                <a:gd name="TX25" fmla="*/ 1132 w 1157"/>
                <a:gd name="TY25" fmla="*/ 1759 h 2960"/>
                <a:gd name="TX26" fmla="*/ 1113 w 1157"/>
                <a:gd name="TY26" fmla="*/ 1850 h 2960"/>
                <a:gd name="TX27" fmla="*/ 1090 w 1157"/>
                <a:gd name="TY27" fmla="*/ 1939 h 2960"/>
                <a:gd name="TX28" fmla="*/ 1060 w 1157"/>
                <a:gd name="TY28" fmla="*/ 2026 h 2960"/>
                <a:gd name="TX29" fmla="*/ 1026 w 1157"/>
                <a:gd name="TY29" fmla="*/ 2112 h 2960"/>
                <a:gd name="TX30" fmla="*/ 986 w 1157"/>
                <a:gd name="TY30" fmla="*/ 2195 h 2960"/>
                <a:gd name="TX31" fmla="*/ 942 w 1157"/>
                <a:gd name="TY31" fmla="*/ 2278 h 2960"/>
                <a:gd name="TX32" fmla="*/ 891 w 1157"/>
                <a:gd name="TY32" fmla="*/ 2358 h 2960"/>
                <a:gd name="TX33" fmla="*/ 837 w 1157"/>
                <a:gd name="TY33" fmla="*/ 2436 h 2960"/>
                <a:gd name="TX34" fmla="*/ 779 w 1157"/>
                <a:gd name="TY34" fmla="*/ 2510 h 2960"/>
                <a:gd name="TX35" fmla="*/ 717 w 1157"/>
                <a:gd name="TY35" fmla="*/ 2580 h 2960"/>
                <a:gd name="TX36" fmla="*/ 652 w 1157"/>
                <a:gd name="TY36" fmla="*/ 2645 h 2960"/>
                <a:gd name="TX37" fmla="*/ 584 w 1157"/>
                <a:gd name="TY37" fmla="*/ 2706 h 2960"/>
                <a:gd name="TX38" fmla="*/ 512 w 1157"/>
                <a:gd name="TY38" fmla="*/ 2763 h 2960"/>
                <a:gd name="TX39" fmla="*/ 436 w 1157"/>
                <a:gd name="TY39" fmla="*/ 2816 h 2960"/>
                <a:gd name="TX40" fmla="*/ 357 w 1157"/>
                <a:gd name="TY40" fmla="*/ 2864 h 2960"/>
                <a:gd name="TX41" fmla="*/ 275 w 1157"/>
                <a:gd name="TY41" fmla="*/ 2909 h 2960"/>
                <a:gd name="TX42" fmla="*/ 188 w 1157"/>
                <a:gd name="TY42" fmla="*/ 2949 h 2960"/>
                <a:gd name="TX43" fmla="*/ 161 w 1157"/>
                <a:gd name="TY43" fmla="*/ 2956 h 2960"/>
                <a:gd name="TX44" fmla="*/ 134 w 1157"/>
                <a:gd name="TY44" fmla="*/ 2959 h 2960"/>
                <a:gd name="TX45" fmla="*/ 108 w 1157"/>
                <a:gd name="TY45" fmla="*/ 2956 h 2960"/>
                <a:gd name="TX46" fmla="*/ 84 w 1157"/>
                <a:gd name="TY46" fmla="*/ 2949 h 2960"/>
                <a:gd name="TX47" fmla="*/ 62 w 1157"/>
                <a:gd name="TY47" fmla="*/ 2937 h 2960"/>
                <a:gd name="TX48" fmla="*/ 40 w 1157"/>
                <a:gd name="TY48" fmla="*/ 2919 h 2960"/>
                <a:gd name="TX49" fmla="*/ 22 w 1157"/>
                <a:gd name="TY49" fmla="*/ 2899 h 2960"/>
                <a:gd name="TX50" fmla="*/ 11 w 1157"/>
                <a:gd name="TY50" fmla="*/ 2876 h 2960"/>
                <a:gd name="TX51" fmla="*/ 4 w 1157"/>
                <a:gd name="TY51" fmla="*/ 2852 h 2960"/>
                <a:gd name="TX52" fmla="*/ 0 w 1157"/>
                <a:gd name="TY52" fmla="*/ 2825 h 2960"/>
                <a:gd name="TX53" fmla="*/ 2 w 1157"/>
                <a:gd name="TY53" fmla="*/ 2801 h 2960"/>
                <a:gd name="TX54" fmla="*/ 10 w 1157"/>
                <a:gd name="TY54" fmla="*/ 2779 h 2960"/>
                <a:gd name="TX55" fmla="*/ 21 w 1157"/>
                <a:gd name="TY55" fmla="*/ 2758 h 2960"/>
                <a:gd name="TX56" fmla="*/ 37 w 1157"/>
                <a:gd name="TY56" fmla="*/ 2738 h 2960"/>
                <a:gd name="TX57" fmla="*/ 57 w 1157"/>
                <a:gd name="TY57" fmla="*/ 2720 h 2960"/>
                <a:gd name="TX58" fmla="*/ 82 w 1157"/>
                <a:gd name="TY58" fmla="*/ 2703 h 2960"/>
                <a:gd name="TX59" fmla="*/ 93 w 1157"/>
                <a:gd name="TY59" fmla="*/ 2697 h 2960"/>
                <a:gd name="TX60" fmla="*/ 109 w 1157"/>
                <a:gd name="TY60" fmla="*/ 2689 h 2960"/>
                <a:gd name="TX61" fmla="*/ 129 w 1157"/>
                <a:gd name="TY61" fmla="*/ 2681 h 2960"/>
                <a:gd name="TX62" fmla="*/ 148 w 1157"/>
                <a:gd name="TY62" fmla="*/ 2673 h 2960"/>
                <a:gd name="TX63" fmla="*/ 164 w 1157"/>
                <a:gd name="TY63" fmla="*/ 2665 h 2960"/>
                <a:gd name="TX64" fmla="*/ 175 w 1157"/>
                <a:gd name="TY64" fmla="*/ 2660 h 2960"/>
                <a:gd name="TX65" fmla="*/ 237 w 1157"/>
                <a:gd name="TY65" fmla="*/ 2624 h 2960"/>
                <a:gd name="TX66" fmla="*/ 294 w 1157"/>
                <a:gd name="TY66" fmla="*/ 2589 h 2960"/>
                <a:gd name="TX67" fmla="*/ 346 w 1157"/>
                <a:gd name="TY67" fmla="*/ 2553 h 2960"/>
                <a:gd name="TX68" fmla="*/ 417 w 1157"/>
                <a:gd name="TY68" fmla="*/ 2498 h 2960"/>
                <a:gd name="TX69" fmla="*/ 483 w 1157"/>
                <a:gd name="TY69" fmla="*/ 2437 h 2960"/>
                <a:gd name="TX70" fmla="*/ 544 w 1157"/>
                <a:gd name="TY70" fmla="*/ 2374 h 2960"/>
                <a:gd name="TX71" fmla="*/ 602 w 1157"/>
                <a:gd name="TY71" fmla="*/ 2307 h 2960"/>
                <a:gd name="TX72" fmla="*/ 654 w 1157"/>
                <a:gd name="TY72" fmla="*/ 2235 h 2960"/>
                <a:gd name="TX73" fmla="*/ 703 w 1157"/>
                <a:gd name="TY73" fmla="*/ 2160 h 2960"/>
                <a:gd name="TX74" fmla="*/ 746 w 1157"/>
                <a:gd name="TY74" fmla="*/ 2081 h 2960"/>
                <a:gd name="TX75" fmla="*/ 784 w 1157"/>
                <a:gd name="TY75" fmla="*/ 2000 h 2960"/>
                <a:gd name="TX76" fmla="*/ 817 w 1157"/>
                <a:gd name="TY76" fmla="*/ 1916 h 2960"/>
                <a:gd name="TX77" fmla="*/ 843 w 1157"/>
                <a:gd name="TY77" fmla="*/ 1832 h 2960"/>
                <a:gd name="TX78" fmla="*/ 863 w 1157"/>
                <a:gd name="TY78" fmla="*/ 1746 h 2960"/>
                <a:gd name="TX79" fmla="*/ 878 w 1157"/>
                <a:gd name="TY79" fmla="*/ 1659 h 2960"/>
                <a:gd name="TX80" fmla="*/ 886 w 1157"/>
                <a:gd name="TY80" fmla="*/ 1570 h 2960"/>
                <a:gd name="TX81" fmla="*/ 889 w 1157"/>
                <a:gd name="TY81" fmla="*/ 1480 h 2960"/>
                <a:gd name="TX82" fmla="*/ 886 w 1157"/>
                <a:gd name="TY82" fmla="*/ 1389 h 2960"/>
                <a:gd name="TX83" fmla="*/ 878 w 1157"/>
                <a:gd name="TY83" fmla="*/ 1301 h 2960"/>
                <a:gd name="TX84" fmla="*/ 863 w 1157"/>
                <a:gd name="TY84" fmla="*/ 1213 h 2960"/>
                <a:gd name="TX85" fmla="*/ 843 w 1157"/>
                <a:gd name="TY85" fmla="*/ 1128 h 2960"/>
                <a:gd name="TX86" fmla="*/ 817 w 1157"/>
                <a:gd name="TY86" fmla="*/ 1042 h 2960"/>
                <a:gd name="TX87" fmla="*/ 784 w 1157"/>
                <a:gd name="TY87" fmla="*/ 960 h 2960"/>
                <a:gd name="TX88" fmla="*/ 746 w 1157"/>
                <a:gd name="TY88" fmla="*/ 878 h 2960"/>
                <a:gd name="TX89" fmla="*/ 703 w 1157"/>
                <a:gd name="TY89" fmla="*/ 800 h 2960"/>
                <a:gd name="TX90" fmla="*/ 654 w 1157"/>
                <a:gd name="TY90" fmla="*/ 724 h 2960"/>
                <a:gd name="TX91" fmla="*/ 602 w 1157"/>
                <a:gd name="TY91" fmla="*/ 653 h 2960"/>
                <a:gd name="TX92" fmla="*/ 544 w 1157"/>
                <a:gd name="TY92" fmla="*/ 586 h 2960"/>
                <a:gd name="TX93" fmla="*/ 483 w 1157"/>
                <a:gd name="TY93" fmla="*/ 521 h 2960"/>
                <a:gd name="TX94" fmla="*/ 417 w 1157"/>
                <a:gd name="TY94" fmla="*/ 462 h 2960"/>
                <a:gd name="TX95" fmla="*/ 346 w 1157"/>
                <a:gd name="TY95" fmla="*/ 405 h 2960"/>
                <a:gd name="TX96" fmla="*/ 294 w 1157"/>
                <a:gd name="TY96" fmla="*/ 370 h 2960"/>
                <a:gd name="TX97" fmla="*/ 237 w 1157"/>
                <a:gd name="TY97" fmla="*/ 335 h 2960"/>
                <a:gd name="TX98" fmla="*/ 175 w 1157"/>
                <a:gd name="TY98" fmla="*/ 300 h 2960"/>
                <a:gd name="TX99" fmla="*/ 164 w 1157"/>
                <a:gd name="TY99" fmla="*/ 294 h 2960"/>
                <a:gd name="TX100" fmla="*/ 148 w 1157"/>
                <a:gd name="TY100" fmla="*/ 286 h 2960"/>
                <a:gd name="TX101" fmla="*/ 129 w 1157"/>
                <a:gd name="TY101" fmla="*/ 278 h 2960"/>
                <a:gd name="TX102" fmla="*/ 109 w 1157"/>
                <a:gd name="TY102" fmla="*/ 269 h 2960"/>
                <a:gd name="TX103" fmla="*/ 93 w 1157"/>
                <a:gd name="TY103" fmla="*/ 262 h 2960"/>
                <a:gd name="TX104" fmla="*/ 82 w 1157"/>
                <a:gd name="TY104" fmla="*/ 256 h 2960"/>
                <a:gd name="TX105" fmla="*/ 57 w 1157"/>
                <a:gd name="TY105" fmla="*/ 240 h 2960"/>
                <a:gd name="TX106" fmla="*/ 37 w 1157"/>
                <a:gd name="TY106" fmla="*/ 221 h 2960"/>
                <a:gd name="TX107" fmla="*/ 21 w 1157"/>
                <a:gd name="TY107" fmla="*/ 202 h 2960"/>
                <a:gd name="TX108" fmla="*/ 10 w 1157"/>
                <a:gd name="TY108" fmla="*/ 181 h 2960"/>
                <a:gd name="TX109" fmla="*/ 2 w 1157"/>
                <a:gd name="TY109" fmla="*/ 158 h 2960"/>
                <a:gd name="TX110" fmla="*/ 0 w 1157"/>
                <a:gd name="TY110" fmla="*/ 133 h 2960"/>
                <a:gd name="TX111" fmla="*/ 4 w 1157"/>
                <a:gd name="TY111" fmla="*/ 107 h 2960"/>
                <a:gd name="TX112" fmla="*/ 11 w 1157"/>
                <a:gd name="TY112" fmla="*/ 83 h 2960"/>
                <a:gd name="TX113" fmla="*/ 22 w 1157"/>
                <a:gd name="TY113" fmla="*/ 61 h 2960"/>
                <a:gd name="TX114" fmla="*/ 40 w 1157"/>
                <a:gd name="TY114" fmla="*/ 40 h 2960"/>
                <a:gd name="TX115" fmla="*/ 62 w 1157"/>
                <a:gd name="TY115" fmla="*/ 23 h 2960"/>
                <a:gd name="TX116" fmla="*/ 84 w 1157"/>
                <a:gd name="TY116" fmla="*/ 10 h 2960"/>
                <a:gd name="TX117" fmla="*/ 108 w 1157"/>
                <a:gd name="TY117" fmla="*/ 3 h 2960"/>
                <a:gd name="TX118" fmla="*/ 134 w 1157"/>
                <a:gd name="TY118" fmla="*/ 0 h 29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</a:cxnLst>
              <a:rect l="l" t="t" r="r" b="b"/>
              <a:pathLst>
                <a:path w="1157" h="2960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0309860" y="6546850"/>
          <a:ext cx="1530985" cy="92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1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/>
          <p:cNvSpPr>
            <a:spLocks/>
          </p:cNvSpPr>
          <p:nvPr/>
        </p:nvSpPr>
        <p:spPr>
          <a:xfrm rot="5400000">
            <a:off x="219710" y="6483985"/>
            <a:ext cx="260985" cy="205105"/>
          </a:xfrm>
          <a:prstGeom prst="triangle">
            <a:avLst/>
          </a:prstGeom>
          <a:solidFill>
            <a:srgbClr val="B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-273050" y="6044565"/>
            <a:ext cx="545465" cy="3702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120140" y="2183130"/>
            <a:ext cx="1612265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sts/AppData/Roaming/PolarisOffice/ETemp/9836_9568792/fImage98831434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45" y="1424940"/>
            <a:ext cx="3653790" cy="3004820"/>
          </a:xfrm>
          <a:prstGeom prst="rect">
            <a:avLst/>
          </a:prstGeom>
          <a:noFill/>
        </p:spPr>
      </p:pic>
      <p:pic>
        <p:nvPicPr>
          <p:cNvPr id="28" name="그림 27" descr="C:/Users/sts/AppData/Roaming/PolarisOffice/ETemp/9836_9568792/fImage593391888467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1301115"/>
            <a:ext cx="1111885" cy="3414395"/>
          </a:xfrm>
          <a:prstGeom prst="rect">
            <a:avLst/>
          </a:prstGeom>
          <a:noFill/>
        </p:spPr>
      </p:pic>
      <p:sp>
        <p:nvSpPr>
          <p:cNvPr id="29" name="TextBox 28"/>
          <p:cNvSpPr txBox="1">
            <a:spLocks/>
          </p:cNvSpPr>
          <p:nvPr/>
        </p:nvSpPr>
        <p:spPr>
          <a:xfrm>
            <a:off x="862330" y="4752340"/>
            <a:ext cx="10097135" cy="163121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eaLnBrk="0"/>
            <a:r>
              <a:rPr lang="en-US" altLang="ko-KR" sz="2000" dirty="0">
                <a:latin typeface="맑은 고딕" charset="0"/>
                <a:ea typeface="맑은 고딕" charset="0"/>
              </a:rPr>
              <a:t>48*48 gray scale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얼굴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이미지가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포함 되어 있는</a:t>
            </a:r>
            <a:endParaRPr lang="en-US" altLang="ko-KR" sz="2000" dirty="0">
              <a:latin typeface="맑은 고딕" charset="0"/>
              <a:ea typeface="맑은 고딕" charset="0"/>
            </a:endParaRPr>
          </a:p>
          <a:p>
            <a:pPr algn="ctr" eaLnBrk="0"/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kaggle의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Facial Expression Recognize challenge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데이터셋을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사용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했다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.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>
                <a:latin typeface="맑은 고딕" charset="0"/>
                <a:ea typeface="맑은 고딕" charset="0"/>
              </a:rPr>
              <a:t>각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감정의 빈도수는 Angry(4953), Disgust(547), Fear(5121), Happy(8989), Sad(6077), Surprise(4002), Neutral(6198)으로 이루어져 있다.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6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/Users/sts/AppData/Roaming/PolarisOffice/ETemp/9836_9568792/image3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3290" y="212725"/>
            <a:ext cx="8859520" cy="1093470"/>
          </a:xfrm>
          <a:prstGeom prst="rect">
            <a:avLst/>
          </a:prstGeom>
          <a:noFill/>
        </p:spPr>
      </p:pic>
      <p:pic>
        <p:nvPicPr>
          <p:cNvPr id="12" name="그림 11" descr="C:/Users/sts/AppData/Roaming/PolarisOffice/ETemp/9836_9568792/image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8980" y="233044"/>
            <a:ext cx="1014730" cy="1007110"/>
          </a:xfrm>
          <a:prstGeom prst="rect">
            <a:avLst/>
          </a:prstGeom>
          <a:noFill/>
        </p:spPr>
      </p:pic>
      <p:sp>
        <p:nvSpPr>
          <p:cNvPr id="13" name="TextBox 12"/>
          <p:cNvSpPr txBox="1">
            <a:spLocks/>
          </p:cNvSpPr>
          <p:nvPr/>
        </p:nvSpPr>
        <p:spPr>
          <a:xfrm>
            <a:off x="2541270" y="434340"/>
            <a:ext cx="5534025" cy="76898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Apple SD Gothic Neo Thin" charset="0"/>
                <a:ea typeface="Apple SD Gothic Neo Thin" charset="0"/>
              </a:rPr>
              <a:t>영상 분석(사용 모델)</a:t>
            </a:r>
            <a:endParaRPr lang="ko-KR" altLang="en-US" sz="4400" b="1" strike="noStrike" cap="none" dirty="0">
              <a:latin typeface="Apple SD Gothic Neo Thin" charset="0"/>
              <a:ea typeface="Apple SD Gothic Neo Thin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0" y="6342380"/>
            <a:ext cx="12192635" cy="530225"/>
          </a:xfrm>
          <a:prstGeom prst="rect">
            <a:avLst/>
          </a:prstGeom>
          <a:solidFill>
            <a:srgbClr val="D3CAC4">
              <a:alpha val="2669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90880" y="6535420"/>
          <a:ext cx="8966200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/>
          <p:cNvSpPr>
            <a:spLocks/>
          </p:cNvSpPr>
          <p:nvPr/>
        </p:nvSpPr>
        <p:spPr>
          <a:xfrm>
            <a:off x="4125595" y="6515100"/>
            <a:ext cx="144780" cy="14478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7" name="Group 16"/>
          <p:cNvGrpSpPr/>
          <p:nvPr/>
        </p:nvGrpSpPr>
        <p:grpSpPr bwMode="auto">
          <a:xfrm>
            <a:off x="9939020" y="6483350"/>
            <a:ext cx="261620" cy="223520"/>
            <a:chOff x="9939020" y="6483350"/>
            <a:chExt cx="261620" cy="223520"/>
          </a:xfrm>
          <a:solidFill>
            <a:srgbClr val="BB0000"/>
          </a:solidFill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9939020" y="6499225"/>
              <a:ext cx="121285" cy="191135"/>
            </a:xfrm>
            <a:custGeom>
              <a:avLst/>
              <a:gdLst>
                <a:gd name="TX0" fmla="*/ 1465 w 1600"/>
                <a:gd name="TY0" fmla="*/ 0 h 2530"/>
                <a:gd name="TX1" fmla="*/ 1491 w 1600"/>
                <a:gd name="TY1" fmla="*/ 2 h 2530"/>
                <a:gd name="TX2" fmla="*/ 1515 w 1600"/>
                <a:gd name="TY2" fmla="*/ 9 h 2530"/>
                <a:gd name="TX3" fmla="*/ 1538 w 1600"/>
                <a:gd name="TY3" fmla="*/ 22 h 2530"/>
                <a:gd name="TX4" fmla="*/ 1559 w 1600"/>
                <a:gd name="TY4" fmla="*/ 39 h 2530"/>
                <a:gd name="TX5" fmla="*/ 1575 w 1600"/>
                <a:gd name="TY5" fmla="*/ 60 h 2530"/>
                <a:gd name="TX6" fmla="*/ 1588 w 1600"/>
                <a:gd name="TY6" fmla="*/ 82 h 2530"/>
                <a:gd name="TX7" fmla="*/ 1596 w 1600"/>
                <a:gd name="TY7" fmla="*/ 106 h 2530"/>
                <a:gd name="TX8" fmla="*/ 1599 w 1600"/>
                <a:gd name="TY8" fmla="*/ 132 h 2530"/>
                <a:gd name="TX9" fmla="*/ 1599 w 1600"/>
                <a:gd name="TY9" fmla="*/ 2396 h 2530"/>
                <a:gd name="TX10" fmla="*/ 1596 w 1600"/>
                <a:gd name="TY10" fmla="*/ 2423 h 2530"/>
                <a:gd name="TX11" fmla="*/ 1588 w 1600"/>
                <a:gd name="TY11" fmla="*/ 2447 h 2530"/>
                <a:gd name="TX12" fmla="*/ 1575 w 1600"/>
                <a:gd name="TY12" fmla="*/ 2469 h 2530"/>
                <a:gd name="TX13" fmla="*/ 1559 w 1600"/>
                <a:gd name="TY13" fmla="*/ 2490 h 2530"/>
                <a:gd name="TX14" fmla="*/ 1538 w 1600"/>
                <a:gd name="TY14" fmla="*/ 2507 h 2530"/>
                <a:gd name="TX15" fmla="*/ 1515 w 1600"/>
                <a:gd name="TY15" fmla="*/ 2520 h 2530"/>
                <a:gd name="TX16" fmla="*/ 1491 w 1600"/>
                <a:gd name="TY16" fmla="*/ 2527 h 2530"/>
                <a:gd name="TX17" fmla="*/ 1465 w 1600"/>
                <a:gd name="TY17" fmla="*/ 2529 h 2530"/>
                <a:gd name="TX18" fmla="*/ 1438 w 1600"/>
                <a:gd name="TY18" fmla="*/ 2527 h 2530"/>
                <a:gd name="TX19" fmla="*/ 1414 w 1600"/>
                <a:gd name="TY19" fmla="*/ 2520 h 2530"/>
                <a:gd name="TX20" fmla="*/ 1392 w 1600"/>
                <a:gd name="TY20" fmla="*/ 2507 h 2530"/>
                <a:gd name="TX21" fmla="*/ 1371 w 1600"/>
                <a:gd name="TY21" fmla="*/ 2490 h 2530"/>
                <a:gd name="TX22" fmla="*/ 678 w 1600"/>
                <a:gd name="TY22" fmla="*/ 1797 h 2530"/>
                <a:gd name="TX23" fmla="*/ 133 w 1600"/>
                <a:gd name="TY23" fmla="*/ 1797 h 2530"/>
                <a:gd name="TX24" fmla="*/ 108 w 1600"/>
                <a:gd name="TY24" fmla="*/ 1795 h 2530"/>
                <a:gd name="TX25" fmla="*/ 82 w 1600"/>
                <a:gd name="TY25" fmla="*/ 1787 h 2530"/>
                <a:gd name="TX26" fmla="*/ 60 w 1600"/>
                <a:gd name="TY26" fmla="*/ 1775 h 2530"/>
                <a:gd name="TX27" fmla="*/ 39 w 1600"/>
                <a:gd name="TY27" fmla="*/ 1757 h 2530"/>
                <a:gd name="TX28" fmla="*/ 22 w 1600"/>
                <a:gd name="TY28" fmla="*/ 1737 h 2530"/>
                <a:gd name="TX29" fmla="*/ 9 w 1600"/>
                <a:gd name="TY29" fmla="*/ 1714 h 2530"/>
                <a:gd name="TX30" fmla="*/ 2 w 1600"/>
                <a:gd name="TY30" fmla="*/ 1690 h 2530"/>
                <a:gd name="TX31" fmla="*/ 0 w 1600"/>
                <a:gd name="TY31" fmla="*/ 1665 h 2530"/>
                <a:gd name="TX32" fmla="*/ 0 w 1600"/>
                <a:gd name="TY32" fmla="*/ 1272 h 2530"/>
                <a:gd name="TX33" fmla="*/ 0 w 1600"/>
                <a:gd name="TY33" fmla="*/ 865 h 2530"/>
                <a:gd name="TX34" fmla="*/ 2 w 1600"/>
                <a:gd name="TY34" fmla="*/ 839 h 2530"/>
                <a:gd name="TX35" fmla="*/ 9 w 1600"/>
                <a:gd name="TY35" fmla="*/ 815 h 2530"/>
                <a:gd name="TX36" fmla="*/ 22 w 1600"/>
                <a:gd name="TY36" fmla="*/ 793 h 2530"/>
                <a:gd name="TX37" fmla="*/ 39 w 1600"/>
                <a:gd name="TY37" fmla="*/ 771 h 2530"/>
                <a:gd name="TX38" fmla="*/ 60 w 1600"/>
                <a:gd name="TY38" fmla="*/ 755 h 2530"/>
                <a:gd name="TX39" fmla="*/ 82 w 1600"/>
                <a:gd name="TY39" fmla="*/ 742 h 2530"/>
                <a:gd name="TX40" fmla="*/ 108 w 1600"/>
                <a:gd name="TY40" fmla="*/ 735 h 2530"/>
                <a:gd name="TX41" fmla="*/ 133 w 1600"/>
                <a:gd name="TY41" fmla="*/ 732 h 2530"/>
                <a:gd name="TX42" fmla="*/ 678 w 1600"/>
                <a:gd name="TY42" fmla="*/ 732 h 2530"/>
                <a:gd name="TX43" fmla="*/ 1371 w 1600"/>
                <a:gd name="TY43" fmla="*/ 39 h 2530"/>
                <a:gd name="TX44" fmla="*/ 1392 w 1600"/>
                <a:gd name="TY44" fmla="*/ 22 h 2530"/>
                <a:gd name="TX45" fmla="*/ 1414 w 1600"/>
                <a:gd name="TY45" fmla="*/ 9 h 2530"/>
                <a:gd name="TX46" fmla="*/ 1438 w 1600"/>
                <a:gd name="TY46" fmla="*/ 2 h 2530"/>
                <a:gd name="TX47" fmla="*/ 1465 w 1600"/>
                <a:gd name="TY47" fmla="*/ 0 h 253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</a:cxnLst>
              <a:rect l="l" t="t" r="r" b="b"/>
              <a:pathLst>
                <a:path w="1600" h="2530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081260" y="6557010"/>
              <a:ext cx="38735" cy="76200"/>
            </a:xfrm>
            <a:custGeom>
              <a:avLst/>
              <a:gdLst>
                <a:gd name="TX0" fmla="*/ 133 w 508"/>
                <a:gd name="TY0" fmla="*/ 0 h 1000"/>
                <a:gd name="TX1" fmla="*/ 153 w 508"/>
                <a:gd name="TY1" fmla="*/ 1 h 1000"/>
                <a:gd name="TX2" fmla="*/ 170 w 508"/>
                <a:gd name="TY2" fmla="*/ 4 h 1000"/>
                <a:gd name="TX3" fmla="*/ 184 w 508"/>
                <a:gd name="TY3" fmla="*/ 11 h 1000"/>
                <a:gd name="TX4" fmla="*/ 232 w 508"/>
                <a:gd name="TY4" fmla="*/ 32 h 1000"/>
                <a:gd name="TX5" fmla="*/ 275 w 508"/>
                <a:gd name="TY5" fmla="*/ 57 h 1000"/>
                <a:gd name="TX6" fmla="*/ 316 w 508"/>
                <a:gd name="TY6" fmla="*/ 87 h 1000"/>
                <a:gd name="TX7" fmla="*/ 353 w 508"/>
                <a:gd name="TY7" fmla="*/ 121 h 1000"/>
                <a:gd name="TX8" fmla="*/ 388 w 508"/>
                <a:gd name="TY8" fmla="*/ 160 h 1000"/>
                <a:gd name="TX9" fmla="*/ 418 w 508"/>
                <a:gd name="TY9" fmla="*/ 204 h 1000"/>
                <a:gd name="TX10" fmla="*/ 446 w 508"/>
                <a:gd name="TY10" fmla="*/ 250 h 1000"/>
                <a:gd name="TX11" fmla="*/ 468 w 508"/>
                <a:gd name="TY11" fmla="*/ 297 h 1000"/>
                <a:gd name="TX12" fmla="*/ 485 w 508"/>
                <a:gd name="TY12" fmla="*/ 347 h 1000"/>
                <a:gd name="TX13" fmla="*/ 497 w 508"/>
                <a:gd name="TY13" fmla="*/ 397 h 1000"/>
                <a:gd name="TX14" fmla="*/ 505 w 508"/>
                <a:gd name="TY14" fmla="*/ 447 h 1000"/>
                <a:gd name="TX15" fmla="*/ 507 w 508"/>
                <a:gd name="TY15" fmla="*/ 500 h 1000"/>
                <a:gd name="TX16" fmla="*/ 505 w 508"/>
                <a:gd name="TY16" fmla="*/ 552 h 1000"/>
                <a:gd name="TX17" fmla="*/ 497 w 508"/>
                <a:gd name="TY17" fmla="*/ 602 h 1000"/>
                <a:gd name="TX18" fmla="*/ 485 w 508"/>
                <a:gd name="TY18" fmla="*/ 652 h 1000"/>
                <a:gd name="TX19" fmla="*/ 468 w 508"/>
                <a:gd name="TY19" fmla="*/ 700 h 1000"/>
                <a:gd name="TX20" fmla="*/ 446 w 508"/>
                <a:gd name="TY20" fmla="*/ 748 h 1000"/>
                <a:gd name="TX21" fmla="*/ 418 w 508"/>
                <a:gd name="TY21" fmla="*/ 794 h 1000"/>
                <a:gd name="TX22" fmla="*/ 388 w 508"/>
                <a:gd name="TY22" fmla="*/ 837 h 1000"/>
                <a:gd name="TX23" fmla="*/ 353 w 508"/>
                <a:gd name="TY23" fmla="*/ 876 h 1000"/>
                <a:gd name="TX24" fmla="*/ 316 w 508"/>
                <a:gd name="TY24" fmla="*/ 911 h 1000"/>
                <a:gd name="TX25" fmla="*/ 275 w 508"/>
                <a:gd name="TY25" fmla="*/ 941 h 1000"/>
                <a:gd name="TX26" fmla="*/ 232 w 508"/>
                <a:gd name="TY26" fmla="*/ 967 h 1000"/>
                <a:gd name="TX27" fmla="*/ 184 w 508"/>
                <a:gd name="TY27" fmla="*/ 988 h 1000"/>
                <a:gd name="TX28" fmla="*/ 170 w 508"/>
                <a:gd name="TY28" fmla="*/ 994 h 1000"/>
                <a:gd name="TX29" fmla="*/ 153 w 508"/>
                <a:gd name="TY29" fmla="*/ 998 h 1000"/>
                <a:gd name="TX30" fmla="*/ 133 w 508"/>
                <a:gd name="TY30" fmla="*/ 999 h 1000"/>
                <a:gd name="TX31" fmla="*/ 106 w 508"/>
                <a:gd name="TY31" fmla="*/ 997 h 1000"/>
                <a:gd name="TX32" fmla="*/ 82 w 508"/>
                <a:gd name="TY32" fmla="*/ 989 h 1000"/>
                <a:gd name="TX33" fmla="*/ 60 w 508"/>
                <a:gd name="TY33" fmla="*/ 978 h 1000"/>
                <a:gd name="TX34" fmla="*/ 39 w 508"/>
                <a:gd name="TY34" fmla="*/ 961 h 1000"/>
                <a:gd name="TX35" fmla="*/ 22 w 508"/>
                <a:gd name="TY35" fmla="*/ 940 h 1000"/>
                <a:gd name="TX36" fmla="*/ 9 w 508"/>
                <a:gd name="TY36" fmla="*/ 918 h 1000"/>
                <a:gd name="TX37" fmla="*/ 2 w 508"/>
                <a:gd name="TY37" fmla="*/ 893 h 1000"/>
                <a:gd name="TX38" fmla="*/ 0 w 508"/>
                <a:gd name="TY38" fmla="*/ 866 h 1000"/>
                <a:gd name="TX39" fmla="*/ 1 w 508"/>
                <a:gd name="TY39" fmla="*/ 845 h 1000"/>
                <a:gd name="TX40" fmla="*/ 6 w 508"/>
                <a:gd name="TY40" fmla="*/ 826 h 1000"/>
                <a:gd name="TX41" fmla="*/ 13 w 508"/>
                <a:gd name="TY41" fmla="*/ 808 h 1000"/>
                <a:gd name="TX42" fmla="*/ 24 w 508"/>
                <a:gd name="TY42" fmla="*/ 792 h 1000"/>
                <a:gd name="TX43" fmla="*/ 42 w 508"/>
                <a:gd name="TY43" fmla="*/ 773 h 1000"/>
                <a:gd name="TX44" fmla="*/ 62 w 508"/>
                <a:gd name="TY44" fmla="*/ 755 h 1000"/>
                <a:gd name="TX45" fmla="*/ 85 w 508"/>
                <a:gd name="TY45" fmla="*/ 740 h 1000"/>
                <a:gd name="TX46" fmla="*/ 120 w 508"/>
                <a:gd name="TY46" fmla="*/ 717 h 1000"/>
                <a:gd name="TX47" fmla="*/ 156 w 508"/>
                <a:gd name="TY47" fmla="*/ 692 h 1000"/>
                <a:gd name="TX48" fmla="*/ 178 w 508"/>
                <a:gd name="TY48" fmla="*/ 672 h 1000"/>
                <a:gd name="TX49" fmla="*/ 198 w 508"/>
                <a:gd name="TY49" fmla="*/ 648 h 1000"/>
                <a:gd name="TX50" fmla="*/ 216 w 508"/>
                <a:gd name="TY50" fmla="*/ 618 h 1000"/>
                <a:gd name="TX51" fmla="*/ 226 w 508"/>
                <a:gd name="TY51" fmla="*/ 593 h 1000"/>
                <a:gd name="TX52" fmla="*/ 235 w 508"/>
                <a:gd name="TY52" fmla="*/ 564 h 1000"/>
                <a:gd name="TX53" fmla="*/ 239 w 508"/>
                <a:gd name="TY53" fmla="*/ 534 h 1000"/>
                <a:gd name="TX54" fmla="*/ 241 w 508"/>
                <a:gd name="TY54" fmla="*/ 500 h 1000"/>
                <a:gd name="TX55" fmla="*/ 239 w 508"/>
                <a:gd name="TY55" fmla="*/ 465 h 1000"/>
                <a:gd name="TX56" fmla="*/ 235 w 508"/>
                <a:gd name="TY56" fmla="*/ 435 h 1000"/>
                <a:gd name="TX57" fmla="*/ 226 w 508"/>
                <a:gd name="TY57" fmla="*/ 406 h 1000"/>
                <a:gd name="TX58" fmla="*/ 216 w 508"/>
                <a:gd name="TY58" fmla="*/ 381 h 1000"/>
                <a:gd name="TX59" fmla="*/ 198 w 508"/>
                <a:gd name="TY59" fmla="*/ 351 h 1000"/>
                <a:gd name="TX60" fmla="*/ 178 w 508"/>
                <a:gd name="TY60" fmla="*/ 327 h 1000"/>
                <a:gd name="TX61" fmla="*/ 156 w 508"/>
                <a:gd name="TY61" fmla="*/ 307 h 1000"/>
                <a:gd name="TX62" fmla="*/ 85 w 508"/>
                <a:gd name="TY62" fmla="*/ 260 h 1000"/>
                <a:gd name="TX63" fmla="*/ 62 w 508"/>
                <a:gd name="TY63" fmla="*/ 244 h 1000"/>
                <a:gd name="TX64" fmla="*/ 42 w 508"/>
                <a:gd name="TY64" fmla="*/ 227 h 1000"/>
                <a:gd name="TX65" fmla="*/ 24 w 508"/>
                <a:gd name="TY65" fmla="*/ 207 h 1000"/>
                <a:gd name="TX66" fmla="*/ 13 w 508"/>
                <a:gd name="TY66" fmla="*/ 191 h 1000"/>
                <a:gd name="TX67" fmla="*/ 6 w 508"/>
                <a:gd name="TY67" fmla="*/ 174 h 1000"/>
                <a:gd name="TX68" fmla="*/ 1 w 508"/>
                <a:gd name="TY68" fmla="*/ 154 h 1000"/>
                <a:gd name="TX69" fmla="*/ 0 w 508"/>
                <a:gd name="TY69" fmla="*/ 133 h 1000"/>
                <a:gd name="TX70" fmla="*/ 2 w 508"/>
                <a:gd name="TY70" fmla="*/ 107 h 1000"/>
                <a:gd name="TX71" fmla="*/ 9 w 508"/>
                <a:gd name="TY71" fmla="*/ 81 h 1000"/>
                <a:gd name="TX72" fmla="*/ 22 w 508"/>
                <a:gd name="TY72" fmla="*/ 59 h 1000"/>
                <a:gd name="TX73" fmla="*/ 39 w 508"/>
                <a:gd name="TY73" fmla="*/ 39 h 1000"/>
                <a:gd name="TX74" fmla="*/ 60 w 508"/>
                <a:gd name="TY74" fmla="*/ 22 h 1000"/>
                <a:gd name="TX75" fmla="*/ 82 w 508"/>
                <a:gd name="TY75" fmla="*/ 10 h 1000"/>
                <a:gd name="TX76" fmla="*/ 106 w 508"/>
                <a:gd name="TY76" fmla="*/ 2 h 1000"/>
                <a:gd name="TX77" fmla="*/ 133 w 508"/>
                <a:gd name="TY77" fmla="*/ 0 h 100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</a:cxnLst>
              <a:rect l="l" t="t" r="r" b="b"/>
              <a:pathLst>
                <a:path w="508" h="1000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0096500" y="6520180"/>
              <a:ext cx="63500" cy="149860"/>
            </a:xfrm>
            <a:custGeom>
              <a:avLst/>
              <a:gdLst>
                <a:gd name="TX0" fmla="*/ 133 w 834"/>
                <a:gd name="TY0" fmla="*/ 0 h 1982"/>
                <a:gd name="TX1" fmla="*/ 161 w 834"/>
                <a:gd name="TY1" fmla="*/ 3 h 1982"/>
                <a:gd name="TX2" fmla="*/ 188 w 834"/>
                <a:gd name="TY2" fmla="*/ 10 h 1982"/>
                <a:gd name="TX3" fmla="*/ 259 w 834"/>
                <a:gd name="TY3" fmla="*/ 44 h 1982"/>
                <a:gd name="TX4" fmla="*/ 326 w 834"/>
                <a:gd name="TY4" fmla="*/ 81 h 1982"/>
                <a:gd name="TX5" fmla="*/ 391 w 834"/>
                <a:gd name="TY5" fmla="*/ 123 h 1982"/>
                <a:gd name="TX6" fmla="*/ 451 w 834"/>
                <a:gd name="TY6" fmla="*/ 169 h 1982"/>
                <a:gd name="TX7" fmla="*/ 508 w 834"/>
                <a:gd name="TY7" fmla="*/ 221 h 1982"/>
                <a:gd name="TX8" fmla="*/ 560 w 834"/>
                <a:gd name="TY8" fmla="*/ 277 h 1982"/>
                <a:gd name="TX9" fmla="*/ 610 w 834"/>
                <a:gd name="TY9" fmla="*/ 337 h 1982"/>
                <a:gd name="TX10" fmla="*/ 656 w 834"/>
                <a:gd name="TY10" fmla="*/ 403 h 1982"/>
                <a:gd name="TX11" fmla="*/ 698 w 834"/>
                <a:gd name="TY11" fmla="*/ 471 h 1982"/>
                <a:gd name="TX12" fmla="*/ 733 w 834"/>
                <a:gd name="TY12" fmla="*/ 541 h 1982"/>
                <a:gd name="TX13" fmla="*/ 764 w 834"/>
                <a:gd name="TY13" fmla="*/ 611 h 1982"/>
                <a:gd name="TX14" fmla="*/ 789 w 834"/>
                <a:gd name="TY14" fmla="*/ 684 h 1982"/>
                <a:gd name="TX15" fmla="*/ 808 w 834"/>
                <a:gd name="TY15" fmla="*/ 759 h 1982"/>
                <a:gd name="TX16" fmla="*/ 822 w 834"/>
                <a:gd name="TY16" fmla="*/ 835 h 1982"/>
                <a:gd name="TX17" fmla="*/ 830 w 834"/>
                <a:gd name="TY17" fmla="*/ 912 h 1982"/>
                <a:gd name="TX18" fmla="*/ 833 w 834"/>
                <a:gd name="TY18" fmla="*/ 991 h 1982"/>
                <a:gd name="TX19" fmla="*/ 830 w 834"/>
                <a:gd name="TY19" fmla="*/ 1069 h 1982"/>
                <a:gd name="TX20" fmla="*/ 822 w 834"/>
                <a:gd name="TY20" fmla="*/ 1147 h 1982"/>
                <a:gd name="TX21" fmla="*/ 808 w 834"/>
                <a:gd name="TY21" fmla="*/ 1223 h 1982"/>
                <a:gd name="TX22" fmla="*/ 789 w 834"/>
                <a:gd name="TY22" fmla="*/ 1297 h 1982"/>
                <a:gd name="TX23" fmla="*/ 764 w 834"/>
                <a:gd name="TY23" fmla="*/ 1369 h 1982"/>
                <a:gd name="TX24" fmla="*/ 733 w 834"/>
                <a:gd name="TY24" fmla="*/ 1440 h 1982"/>
                <a:gd name="TX25" fmla="*/ 698 w 834"/>
                <a:gd name="TY25" fmla="*/ 1511 h 1982"/>
                <a:gd name="TX26" fmla="*/ 656 w 834"/>
                <a:gd name="TY26" fmla="*/ 1578 h 1982"/>
                <a:gd name="TX27" fmla="*/ 610 w 834"/>
                <a:gd name="TY27" fmla="*/ 1644 h 1982"/>
                <a:gd name="TX28" fmla="*/ 560 w 834"/>
                <a:gd name="TY28" fmla="*/ 1704 h 1982"/>
                <a:gd name="TX29" fmla="*/ 508 w 834"/>
                <a:gd name="TY29" fmla="*/ 1760 h 1982"/>
                <a:gd name="TX30" fmla="*/ 451 w 834"/>
                <a:gd name="TY30" fmla="*/ 1811 h 1982"/>
                <a:gd name="TX31" fmla="*/ 391 w 834"/>
                <a:gd name="TY31" fmla="*/ 1858 h 1982"/>
                <a:gd name="TX32" fmla="*/ 326 w 834"/>
                <a:gd name="TY32" fmla="*/ 1900 h 1982"/>
                <a:gd name="TX33" fmla="*/ 259 w 834"/>
                <a:gd name="TY33" fmla="*/ 1938 h 1982"/>
                <a:gd name="TX34" fmla="*/ 188 w 834"/>
                <a:gd name="TY34" fmla="*/ 1971 h 1982"/>
                <a:gd name="TX35" fmla="*/ 162 w 834"/>
                <a:gd name="TY35" fmla="*/ 1979 h 1982"/>
                <a:gd name="TX36" fmla="*/ 135 w 834"/>
                <a:gd name="TY36" fmla="*/ 1981 h 1982"/>
                <a:gd name="TX37" fmla="*/ 109 w 834"/>
                <a:gd name="TY37" fmla="*/ 1979 h 1982"/>
                <a:gd name="TX38" fmla="*/ 84 w 834"/>
                <a:gd name="TY38" fmla="*/ 1972 h 1982"/>
                <a:gd name="TX39" fmla="*/ 61 w 834"/>
                <a:gd name="TY39" fmla="*/ 1959 h 1982"/>
                <a:gd name="TX40" fmla="*/ 41 w 834"/>
                <a:gd name="TY40" fmla="*/ 1942 h 1982"/>
                <a:gd name="TX41" fmla="*/ 23 w 834"/>
                <a:gd name="TY41" fmla="*/ 1921 h 1982"/>
                <a:gd name="TX42" fmla="*/ 10 w 834"/>
                <a:gd name="TY42" fmla="*/ 1899 h 1982"/>
                <a:gd name="TX43" fmla="*/ 3 w 834"/>
                <a:gd name="TY43" fmla="*/ 1874 h 1982"/>
                <a:gd name="TX44" fmla="*/ 0 w 834"/>
                <a:gd name="TY44" fmla="*/ 1848 h 1982"/>
                <a:gd name="TX45" fmla="*/ 3 w 834"/>
                <a:gd name="TY45" fmla="*/ 1822 h 1982"/>
                <a:gd name="TX46" fmla="*/ 10 w 834"/>
                <a:gd name="TY46" fmla="*/ 1799 h 1982"/>
                <a:gd name="TX47" fmla="*/ 21 w 834"/>
                <a:gd name="TY47" fmla="*/ 1777 h 1982"/>
                <a:gd name="TX48" fmla="*/ 36 w 834"/>
                <a:gd name="TY48" fmla="*/ 1758 h 1982"/>
                <a:gd name="TX49" fmla="*/ 57 w 834"/>
                <a:gd name="TY49" fmla="*/ 1740 h 1982"/>
                <a:gd name="TX50" fmla="*/ 82 w 834"/>
                <a:gd name="TY50" fmla="*/ 1725 h 1982"/>
                <a:gd name="TX51" fmla="*/ 125 w 834"/>
                <a:gd name="TY51" fmla="*/ 1702 h 1982"/>
                <a:gd name="TX52" fmla="*/ 163 w 834"/>
                <a:gd name="TY52" fmla="*/ 1682 h 1982"/>
                <a:gd name="TX53" fmla="*/ 195 w 834"/>
                <a:gd name="TY53" fmla="*/ 1664 h 1982"/>
                <a:gd name="TX54" fmla="*/ 220 w 834"/>
                <a:gd name="TY54" fmla="*/ 1647 h 1982"/>
                <a:gd name="TX55" fmla="*/ 240 w 834"/>
                <a:gd name="TY55" fmla="*/ 1633 h 1982"/>
                <a:gd name="TX56" fmla="*/ 289 w 834"/>
                <a:gd name="TY56" fmla="*/ 1594 h 1982"/>
                <a:gd name="TX57" fmla="*/ 335 w 834"/>
                <a:gd name="TY57" fmla="*/ 1552 h 1982"/>
                <a:gd name="TX58" fmla="*/ 377 w 834"/>
                <a:gd name="TY58" fmla="*/ 1507 h 1982"/>
                <a:gd name="TX59" fmla="*/ 415 w 834"/>
                <a:gd name="TY59" fmla="*/ 1458 h 1982"/>
                <a:gd name="TX60" fmla="*/ 450 w 834"/>
                <a:gd name="TY60" fmla="*/ 1406 h 1982"/>
                <a:gd name="TX61" fmla="*/ 480 w 834"/>
                <a:gd name="TY61" fmla="*/ 1352 h 1982"/>
                <a:gd name="TX62" fmla="*/ 507 w 834"/>
                <a:gd name="TY62" fmla="*/ 1295 h 1982"/>
                <a:gd name="TX63" fmla="*/ 528 w 834"/>
                <a:gd name="TY63" fmla="*/ 1236 h 1982"/>
                <a:gd name="TX64" fmla="*/ 545 w 834"/>
                <a:gd name="TY64" fmla="*/ 1177 h 1982"/>
                <a:gd name="TX65" fmla="*/ 557 w 834"/>
                <a:gd name="TY65" fmla="*/ 1115 h 1982"/>
                <a:gd name="TX66" fmla="*/ 565 w 834"/>
                <a:gd name="TY66" fmla="*/ 1054 h 1982"/>
                <a:gd name="TX67" fmla="*/ 567 w 834"/>
                <a:gd name="TY67" fmla="*/ 991 h 1982"/>
                <a:gd name="TX68" fmla="*/ 565 w 834"/>
                <a:gd name="TY68" fmla="*/ 928 h 1982"/>
                <a:gd name="TX69" fmla="*/ 557 w 834"/>
                <a:gd name="TY69" fmla="*/ 865 h 1982"/>
                <a:gd name="TX70" fmla="*/ 545 w 834"/>
                <a:gd name="TY70" fmla="*/ 804 h 1982"/>
                <a:gd name="TX71" fmla="*/ 528 w 834"/>
                <a:gd name="TY71" fmla="*/ 745 h 1982"/>
                <a:gd name="TX72" fmla="*/ 507 w 834"/>
                <a:gd name="TY72" fmla="*/ 686 h 1982"/>
                <a:gd name="TX73" fmla="*/ 480 w 834"/>
                <a:gd name="TY73" fmla="*/ 629 h 1982"/>
                <a:gd name="TX74" fmla="*/ 450 w 834"/>
                <a:gd name="TY74" fmla="*/ 574 h 1982"/>
                <a:gd name="TX75" fmla="*/ 415 w 834"/>
                <a:gd name="TY75" fmla="*/ 523 h 1982"/>
                <a:gd name="TX76" fmla="*/ 377 w 834"/>
                <a:gd name="TY76" fmla="*/ 474 h 1982"/>
                <a:gd name="TX77" fmla="*/ 335 w 834"/>
                <a:gd name="TY77" fmla="*/ 429 h 1982"/>
                <a:gd name="TX78" fmla="*/ 289 w 834"/>
                <a:gd name="TY78" fmla="*/ 387 h 1982"/>
                <a:gd name="TX79" fmla="*/ 240 w 834"/>
                <a:gd name="TY79" fmla="*/ 348 h 1982"/>
                <a:gd name="TX80" fmla="*/ 220 w 834"/>
                <a:gd name="TY80" fmla="*/ 334 h 1982"/>
                <a:gd name="TX81" fmla="*/ 195 w 834"/>
                <a:gd name="TY81" fmla="*/ 318 h 1982"/>
                <a:gd name="TX82" fmla="*/ 163 w 834"/>
                <a:gd name="TY82" fmla="*/ 299 h 1982"/>
                <a:gd name="TX83" fmla="*/ 125 w 834"/>
                <a:gd name="TY83" fmla="*/ 279 h 1982"/>
                <a:gd name="TX84" fmla="*/ 82 w 834"/>
                <a:gd name="TY84" fmla="*/ 256 h 1982"/>
                <a:gd name="TX85" fmla="*/ 57 w 834"/>
                <a:gd name="TY85" fmla="*/ 241 h 1982"/>
                <a:gd name="TX86" fmla="*/ 36 w 834"/>
                <a:gd name="TY86" fmla="*/ 224 h 1982"/>
                <a:gd name="TX87" fmla="*/ 21 w 834"/>
                <a:gd name="TY87" fmla="*/ 204 h 1982"/>
                <a:gd name="TX88" fmla="*/ 10 w 834"/>
                <a:gd name="TY88" fmla="*/ 183 h 1982"/>
                <a:gd name="TX89" fmla="*/ 3 w 834"/>
                <a:gd name="TY89" fmla="*/ 159 h 1982"/>
                <a:gd name="TX90" fmla="*/ 0 w 834"/>
                <a:gd name="TY90" fmla="*/ 134 h 1982"/>
                <a:gd name="TX91" fmla="*/ 3 w 834"/>
                <a:gd name="TY91" fmla="*/ 107 h 1982"/>
                <a:gd name="TX92" fmla="*/ 10 w 834"/>
                <a:gd name="TY92" fmla="*/ 83 h 1982"/>
                <a:gd name="TX93" fmla="*/ 23 w 834"/>
                <a:gd name="TY93" fmla="*/ 60 h 1982"/>
                <a:gd name="TX94" fmla="*/ 41 w 834"/>
                <a:gd name="TY94" fmla="*/ 40 h 1982"/>
                <a:gd name="TX95" fmla="*/ 61 w 834"/>
                <a:gd name="TY95" fmla="*/ 22 h 1982"/>
                <a:gd name="TX96" fmla="*/ 84 w 834"/>
                <a:gd name="TY96" fmla="*/ 10 h 1982"/>
                <a:gd name="TX97" fmla="*/ 108 w 834"/>
                <a:gd name="TY97" fmla="*/ 3 h 1982"/>
                <a:gd name="TX98" fmla="*/ 133 w 834"/>
                <a:gd name="TY98" fmla="*/ 0 h 19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</a:cxnLst>
              <a:rect l="l" t="t" r="r" b="b"/>
              <a:pathLst>
                <a:path w="834" h="1982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0112375" y="6483350"/>
              <a:ext cx="87630" cy="223520"/>
            </a:xfrm>
            <a:custGeom>
              <a:avLst/>
              <a:gdLst>
                <a:gd name="TX0" fmla="*/ 134 w 1157"/>
                <a:gd name="TY0" fmla="*/ 0 h 2960"/>
                <a:gd name="TX1" fmla="*/ 161 w 1157"/>
                <a:gd name="TY1" fmla="*/ 3 h 2960"/>
                <a:gd name="TX2" fmla="*/ 188 w 1157"/>
                <a:gd name="TY2" fmla="*/ 11 h 2960"/>
                <a:gd name="TX3" fmla="*/ 275 w 1157"/>
                <a:gd name="TY3" fmla="*/ 50 h 2960"/>
                <a:gd name="TX4" fmla="*/ 357 w 1157"/>
                <a:gd name="TY4" fmla="*/ 94 h 2960"/>
                <a:gd name="TX5" fmla="*/ 436 w 1157"/>
                <a:gd name="TY5" fmla="*/ 143 h 2960"/>
                <a:gd name="TX6" fmla="*/ 512 w 1157"/>
                <a:gd name="TY6" fmla="*/ 196 h 2960"/>
                <a:gd name="TX7" fmla="*/ 584 w 1157"/>
                <a:gd name="TY7" fmla="*/ 253 h 2960"/>
                <a:gd name="TX8" fmla="*/ 652 w 1157"/>
                <a:gd name="TY8" fmla="*/ 314 h 2960"/>
                <a:gd name="TX9" fmla="*/ 717 w 1157"/>
                <a:gd name="TY9" fmla="*/ 379 h 2960"/>
                <a:gd name="TX10" fmla="*/ 779 w 1157"/>
                <a:gd name="TY10" fmla="*/ 449 h 2960"/>
                <a:gd name="TX11" fmla="*/ 837 w 1157"/>
                <a:gd name="TY11" fmla="*/ 522 h 2960"/>
                <a:gd name="TX12" fmla="*/ 891 w 1157"/>
                <a:gd name="TY12" fmla="*/ 600 h 2960"/>
                <a:gd name="TX13" fmla="*/ 942 w 1157"/>
                <a:gd name="TY13" fmla="*/ 682 h 2960"/>
                <a:gd name="TX14" fmla="*/ 986 w 1157"/>
                <a:gd name="TY14" fmla="*/ 764 h 2960"/>
                <a:gd name="TX15" fmla="*/ 1026 w 1157"/>
                <a:gd name="TY15" fmla="*/ 848 h 2960"/>
                <a:gd name="TX16" fmla="*/ 1060 w 1157"/>
                <a:gd name="TY16" fmla="*/ 934 h 2960"/>
                <a:gd name="TX17" fmla="*/ 1090 w 1157"/>
                <a:gd name="TY17" fmla="*/ 1020 h 2960"/>
                <a:gd name="TX18" fmla="*/ 1113 w 1157"/>
                <a:gd name="TY18" fmla="*/ 1109 h 2960"/>
                <a:gd name="TX19" fmla="*/ 1132 w 1157"/>
                <a:gd name="TY19" fmla="*/ 1199 h 2960"/>
                <a:gd name="TX20" fmla="*/ 1146 w 1157"/>
                <a:gd name="TY20" fmla="*/ 1291 h 2960"/>
                <a:gd name="TX21" fmla="*/ 1153 w 1157"/>
                <a:gd name="TY21" fmla="*/ 1385 h 2960"/>
                <a:gd name="TX22" fmla="*/ 1156 w 1157"/>
                <a:gd name="TY22" fmla="*/ 1480 h 2960"/>
                <a:gd name="TX23" fmla="*/ 1153 w 1157"/>
                <a:gd name="TY23" fmla="*/ 1575 h 2960"/>
                <a:gd name="TX24" fmla="*/ 1146 w 1157"/>
                <a:gd name="TY24" fmla="*/ 1668 h 2960"/>
                <a:gd name="TX25" fmla="*/ 1132 w 1157"/>
                <a:gd name="TY25" fmla="*/ 1759 h 2960"/>
                <a:gd name="TX26" fmla="*/ 1113 w 1157"/>
                <a:gd name="TY26" fmla="*/ 1850 h 2960"/>
                <a:gd name="TX27" fmla="*/ 1090 w 1157"/>
                <a:gd name="TY27" fmla="*/ 1939 h 2960"/>
                <a:gd name="TX28" fmla="*/ 1060 w 1157"/>
                <a:gd name="TY28" fmla="*/ 2026 h 2960"/>
                <a:gd name="TX29" fmla="*/ 1026 w 1157"/>
                <a:gd name="TY29" fmla="*/ 2112 h 2960"/>
                <a:gd name="TX30" fmla="*/ 986 w 1157"/>
                <a:gd name="TY30" fmla="*/ 2195 h 2960"/>
                <a:gd name="TX31" fmla="*/ 942 w 1157"/>
                <a:gd name="TY31" fmla="*/ 2278 h 2960"/>
                <a:gd name="TX32" fmla="*/ 891 w 1157"/>
                <a:gd name="TY32" fmla="*/ 2358 h 2960"/>
                <a:gd name="TX33" fmla="*/ 837 w 1157"/>
                <a:gd name="TY33" fmla="*/ 2436 h 2960"/>
                <a:gd name="TX34" fmla="*/ 779 w 1157"/>
                <a:gd name="TY34" fmla="*/ 2510 h 2960"/>
                <a:gd name="TX35" fmla="*/ 717 w 1157"/>
                <a:gd name="TY35" fmla="*/ 2580 h 2960"/>
                <a:gd name="TX36" fmla="*/ 652 w 1157"/>
                <a:gd name="TY36" fmla="*/ 2645 h 2960"/>
                <a:gd name="TX37" fmla="*/ 584 w 1157"/>
                <a:gd name="TY37" fmla="*/ 2706 h 2960"/>
                <a:gd name="TX38" fmla="*/ 512 w 1157"/>
                <a:gd name="TY38" fmla="*/ 2763 h 2960"/>
                <a:gd name="TX39" fmla="*/ 436 w 1157"/>
                <a:gd name="TY39" fmla="*/ 2816 h 2960"/>
                <a:gd name="TX40" fmla="*/ 357 w 1157"/>
                <a:gd name="TY40" fmla="*/ 2864 h 2960"/>
                <a:gd name="TX41" fmla="*/ 275 w 1157"/>
                <a:gd name="TY41" fmla="*/ 2909 h 2960"/>
                <a:gd name="TX42" fmla="*/ 188 w 1157"/>
                <a:gd name="TY42" fmla="*/ 2949 h 2960"/>
                <a:gd name="TX43" fmla="*/ 161 w 1157"/>
                <a:gd name="TY43" fmla="*/ 2956 h 2960"/>
                <a:gd name="TX44" fmla="*/ 134 w 1157"/>
                <a:gd name="TY44" fmla="*/ 2959 h 2960"/>
                <a:gd name="TX45" fmla="*/ 108 w 1157"/>
                <a:gd name="TY45" fmla="*/ 2956 h 2960"/>
                <a:gd name="TX46" fmla="*/ 84 w 1157"/>
                <a:gd name="TY46" fmla="*/ 2949 h 2960"/>
                <a:gd name="TX47" fmla="*/ 62 w 1157"/>
                <a:gd name="TY47" fmla="*/ 2937 h 2960"/>
                <a:gd name="TX48" fmla="*/ 40 w 1157"/>
                <a:gd name="TY48" fmla="*/ 2919 h 2960"/>
                <a:gd name="TX49" fmla="*/ 22 w 1157"/>
                <a:gd name="TY49" fmla="*/ 2899 h 2960"/>
                <a:gd name="TX50" fmla="*/ 11 w 1157"/>
                <a:gd name="TY50" fmla="*/ 2876 h 2960"/>
                <a:gd name="TX51" fmla="*/ 4 w 1157"/>
                <a:gd name="TY51" fmla="*/ 2852 h 2960"/>
                <a:gd name="TX52" fmla="*/ 0 w 1157"/>
                <a:gd name="TY52" fmla="*/ 2825 h 2960"/>
                <a:gd name="TX53" fmla="*/ 2 w 1157"/>
                <a:gd name="TY53" fmla="*/ 2801 h 2960"/>
                <a:gd name="TX54" fmla="*/ 10 w 1157"/>
                <a:gd name="TY54" fmla="*/ 2779 h 2960"/>
                <a:gd name="TX55" fmla="*/ 21 w 1157"/>
                <a:gd name="TY55" fmla="*/ 2758 h 2960"/>
                <a:gd name="TX56" fmla="*/ 37 w 1157"/>
                <a:gd name="TY56" fmla="*/ 2738 h 2960"/>
                <a:gd name="TX57" fmla="*/ 57 w 1157"/>
                <a:gd name="TY57" fmla="*/ 2720 h 2960"/>
                <a:gd name="TX58" fmla="*/ 82 w 1157"/>
                <a:gd name="TY58" fmla="*/ 2703 h 2960"/>
                <a:gd name="TX59" fmla="*/ 93 w 1157"/>
                <a:gd name="TY59" fmla="*/ 2697 h 2960"/>
                <a:gd name="TX60" fmla="*/ 109 w 1157"/>
                <a:gd name="TY60" fmla="*/ 2689 h 2960"/>
                <a:gd name="TX61" fmla="*/ 129 w 1157"/>
                <a:gd name="TY61" fmla="*/ 2681 h 2960"/>
                <a:gd name="TX62" fmla="*/ 148 w 1157"/>
                <a:gd name="TY62" fmla="*/ 2673 h 2960"/>
                <a:gd name="TX63" fmla="*/ 164 w 1157"/>
                <a:gd name="TY63" fmla="*/ 2665 h 2960"/>
                <a:gd name="TX64" fmla="*/ 175 w 1157"/>
                <a:gd name="TY64" fmla="*/ 2660 h 2960"/>
                <a:gd name="TX65" fmla="*/ 237 w 1157"/>
                <a:gd name="TY65" fmla="*/ 2624 h 2960"/>
                <a:gd name="TX66" fmla="*/ 294 w 1157"/>
                <a:gd name="TY66" fmla="*/ 2589 h 2960"/>
                <a:gd name="TX67" fmla="*/ 346 w 1157"/>
                <a:gd name="TY67" fmla="*/ 2553 h 2960"/>
                <a:gd name="TX68" fmla="*/ 417 w 1157"/>
                <a:gd name="TY68" fmla="*/ 2498 h 2960"/>
                <a:gd name="TX69" fmla="*/ 483 w 1157"/>
                <a:gd name="TY69" fmla="*/ 2437 h 2960"/>
                <a:gd name="TX70" fmla="*/ 544 w 1157"/>
                <a:gd name="TY70" fmla="*/ 2374 h 2960"/>
                <a:gd name="TX71" fmla="*/ 602 w 1157"/>
                <a:gd name="TY71" fmla="*/ 2307 h 2960"/>
                <a:gd name="TX72" fmla="*/ 654 w 1157"/>
                <a:gd name="TY72" fmla="*/ 2235 h 2960"/>
                <a:gd name="TX73" fmla="*/ 703 w 1157"/>
                <a:gd name="TY73" fmla="*/ 2160 h 2960"/>
                <a:gd name="TX74" fmla="*/ 746 w 1157"/>
                <a:gd name="TY74" fmla="*/ 2081 h 2960"/>
                <a:gd name="TX75" fmla="*/ 784 w 1157"/>
                <a:gd name="TY75" fmla="*/ 2000 h 2960"/>
                <a:gd name="TX76" fmla="*/ 817 w 1157"/>
                <a:gd name="TY76" fmla="*/ 1916 h 2960"/>
                <a:gd name="TX77" fmla="*/ 843 w 1157"/>
                <a:gd name="TY77" fmla="*/ 1832 h 2960"/>
                <a:gd name="TX78" fmla="*/ 863 w 1157"/>
                <a:gd name="TY78" fmla="*/ 1746 h 2960"/>
                <a:gd name="TX79" fmla="*/ 878 w 1157"/>
                <a:gd name="TY79" fmla="*/ 1659 h 2960"/>
                <a:gd name="TX80" fmla="*/ 886 w 1157"/>
                <a:gd name="TY80" fmla="*/ 1570 h 2960"/>
                <a:gd name="TX81" fmla="*/ 889 w 1157"/>
                <a:gd name="TY81" fmla="*/ 1480 h 2960"/>
                <a:gd name="TX82" fmla="*/ 886 w 1157"/>
                <a:gd name="TY82" fmla="*/ 1389 h 2960"/>
                <a:gd name="TX83" fmla="*/ 878 w 1157"/>
                <a:gd name="TY83" fmla="*/ 1301 h 2960"/>
                <a:gd name="TX84" fmla="*/ 863 w 1157"/>
                <a:gd name="TY84" fmla="*/ 1213 h 2960"/>
                <a:gd name="TX85" fmla="*/ 843 w 1157"/>
                <a:gd name="TY85" fmla="*/ 1128 h 2960"/>
                <a:gd name="TX86" fmla="*/ 817 w 1157"/>
                <a:gd name="TY86" fmla="*/ 1042 h 2960"/>
                <a:gd name="TX87" fmla="*/ 784 w 1157"/>
                <a:gd name="TY87" fmla="*/ 960 h 2960"/>
                <a:gd name="TX88" fmla="*/ 746 w 1157"/>
                <a:gd name="TY88" fmla="*/ 878 h 2960"/>
                <a:gd name="TX89" fmla="*/ 703 w 1157"/>
                <a:gd name="TY89" fmla="*/ 800 h 2960"/>
                <a:gd name="TX90" fmla="*/ 654 w 1157"/>
                <a:gd name="TY90" fmla="*/ 724 h 2960"/>
                <a:gd name="TX91" fmla="*/ 602 w 1157"/>
                <a:gd name="TY91" fmla="*/ 653 h 2960"/>
                <a:gd name="TX92" fmla="*/ 544 w 1157"/>
                <a:gd name="TY92" fmla="*/ 586 h 2960"/>
                <a:gd name="TX93" fmla="*/ 483 w 1157"/>
                <a:gd name="TY93" fmla="*/ 521 h 2960"/>
                <a:gd name="TX94" fmla="*/ 417 w 1157"/>
                <a:gd name="TY94" fmla="*/ 462 h 2960"/>
                <a:gd name="TX95" fmla="*/ 346 w 1157"/>
                <a:gd name="TY95" fmla="*/ 405 h 2960"/>
                <a:gd name="TX96" fmla="*/ 294 w 1157"/>
                <a:gd name="TY96" fmla="*/ 370 h 2960"/>
                <a:gd name="TX97" fmla="*/ 237 w 1157"/>
                <a:gd name="TY97" fmla="*/ 335 h 2960"/>
                <a:gd name="TX98" fmla="*/ 175 w 1157"/>
                <a:gd name="TY98" fmla="*/ 300 h 2960"/>
                <a:gd name="TX99" fmla="*/ 164 w 1157"/>
                <a:gd name="TY99" fmla="*/ 294 h 2960"/>
                <a:gd name="TX100" fmla="*/ 148 w 1157"/>
                <a:gd name="TY100" fmla="*/ 286 h 2960"/>
                <a:gd name="TX101" fmla="*/ 129 w 1157"/>
                <a:gd name="TY101" fmla="*/ 278 h 2960"/>
                <a:gd name="TX102" fmla="*/ 109 w 1157"/>
                <a:gd name="TY102" fmla="*/ 269 h 2960"/>
                <a:gd name="TX103" fmla="*/ 93 w 1157"/>
                <a:gd name="TY103" fmla="*/ 262 h 2960"/>
                <a:gd name="TX104" fmla="*/ 82 w 1157"/>
                <a:gd name="TY104" fmla="*/ 256 h 2960"/>
                <a:gd name="TX105" fmla="*/ 57 w 1157"/>
                <a:gd name="TY105" fmla="*/ 240 h 2960"/>
                <a:gd name="TX106" fmla="*/ 37 w 1157"/>
                <a:gd name="TY106" fmla="*/ 221 h 2960"/>
                <a:gd name="TX107" fmla="*/ 21 w 1157"/>
                <a:gd name="TY107" fmla="*/ 202 h 2960"/>
                <a:gd name="TX108" fmla="*/ 10 w 1157"/>
                <a:gd name="TY108" fmla="*/ 181 h 2960"/>
                <a:gd name="TX109" fmla="*/ 2 w 1157"/>
                <a:gd name="TY109" fmla="*/ 158 h 2960"/>
                <a:gd name="TX110" fmla="*/ 0 w 1157"/>
                <a:gd name="TY110" fmla="*/ 133 h 2960"/>
                <a:gd name="TX111" fmla="*/ 4 w 1157"/>
                <a:gd name="TY111" fmla="*/ 107 h 2960"/>
                <a:gd name="TX112" fmla="*/ 11 w 1157"/>
                <a:gd name="TY112" fmla="*/ 83 h 2960"/>
                <a:gd name="TX113" fmla="*/ 22 w 1157"/>
                <a:gd name="TY113" fmla="*/ 61 h 2960"/>
                <a:gd name="TX114" fmla="*/ 40 w 1157"/>
                <a:gd name="TY114" fmla="*/ 40 h 2960"/>
                <a:gd name="TX115" fmla="*/ 62 w 1157"/>
                <a:gd name="TY115" fmla="*/ 23 h 2960"/>
                <a:gd name="TX116" fmla="*/ 84 w 1157"/>
                <a:gd name="TY116" fmla="*/ 10 h 2960"/>
                <a:gd name="TX117" fmla="*/ 108 w 1157"/>
                <a:gd name="TY117" fmla="*/ 3 h 2960"/>
                <a:gd name="TX118" fmla="*/ 134 w 1157"/>
                <a:gd name="TY118" fmla="*/ 0 h 29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</a:cxnLst>
              <a:rect l="l" t="t" r="r" b="b"/>
              <a:pathLst>
                <a:path w="1157" h="2960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0309860" y="6546850"/>
          <a:ext cx="1530985" cy="92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1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/>
          <p:cNvSpPr>
            <a:spLocks/>
          </p:cNvSpPr>
          <p:nvPr/>
        </p:nvSpPr>
        <p:spPr>
          <a:xfrm rot="5400000">
            <a:off x="219710" y="6483985"/>
            <a:ext cx="260985" cy="205105"/>
          </a:xfrm>
          <a:prstGeom prst="triangle">
            <a:avLst/>
          </a:prstGeom>
          <a:solidFill>
            <a:srgbClr val="B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-273050" y="6044565"/>
            <a:ext cx="545465" cy="3702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120140" y="2183130"/>
            <a:ext cx="1612265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25" name="그림 24" descr="C:/Users/sts/AppData/Roaming/PolarisOffice/ETemp/9836_9568792/fImage38335160633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05" y="1499235"/>
            <a:ext cx="2444115" cy="3369310"/>
          </a:xfrm>
          <a:prstGeom prst="rect">
            <a:avLst/>
          </a:prstGeom>
          <a:noFill/>
        </p:spPr>
      </p:pic>
      <p:pic>
        <p:nvPicPr>
          <p:cNvPr id="26" name="그림 25" descr="C:/Users/sts/AppData/Roaming/PolarisOffice/ETemp/9836_9568792/fImage4722161650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94" y="2208212"/>
            <a:ext cx="2187575" cy="1951355"/>
          </a:xfrm>
          <a:prstGeom prst="rect">
            <a:avLst/>
          </a:prstGeom>
          <a:noFill/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901382" y="5010304"/>
            <a:ext cx="10097135" cy="8604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학습 모델은 Mini-Xception 모델로 매개변수 갯수가 적은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것이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특징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strike="noStrike" cap="none" dirty="0">
                <a:latin typeface="맑은 고딕" charset="0"/>
                <a:ea typeface="맑은 고딕" charset="0"/>
              </a:rPr>
              <a:t>이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다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.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출처 : 아래 블로그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rgbClr val="0563C1"/>
                </a:solidFill>
                <a:latin typeface="맑은 고딕" charset="0"/>
                <a:ea typeface="맑은 고딕" charset="0"/>
                <a:hlinkClick r:id="rId7"/>
              </a:rPr>
              <a:t>https://appliedmachinelearning.blog/2018/11/28/demonstration-of-facial-emotion-recognition-on-real-time-video-using-cnn-python-keras/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74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/Users/sts/AppData/Roaming/PolarisOffice/ETemp/9836_9568792/image3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3290" y="212725"/>
            <a:ext cx="8859520" cy="1093470"/>
          </a:xfrm>
          <a:prstGeom prst="rect">
            <a:avLst/>
          </a:prstGeom>
          <a:noFill/>
        </p:spPr>
      </p:pic>
      <p:pic>
        <p:nvPicPr>
          <p:cNvPr id="12" name="그림 11" descr="C:/Users/sts/AppData/Roaming/PolarisOffice/ETemp/9836_9568792/image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8980" y="233044"/>
            <a:ext cx="1014730" cy="1007110"/>
          </a:xfrm>
          <a:prstGeom prst="rect">
            <a:avLst/>
          </a:prstGeom>
          <a:noFill/>
        </p:spPr>
      </p:pic>
      <p:sp>
        <p:nvSpPr>
          <p:cNvPr id="13" name="TextBox 12"/>
          <p:cNvSpPr txBox="1">
            <a:spLocks/>
          </p:cNvSpPr>
          <p:nvPr/>
        </p:nvSpPr>
        <p:spPr>
          <a:xfrm>
            <a:off x="2541270" y="434340"/>
            <a:ext cx="2580005" cy="770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Apple SD Gothic Neo Thin" charset="0"/>
                <a:ea typeface="Apple SD Gothic Neo Thin" charset="0"/>
              </a:rPr>
              <a:t>영상 분석</a:t>
            </a:r>
            <a:endParaRPr lang="ko-KR" altLang="en-US" sz="4400" b="1" strike="noStrike" cap="none" dirty="0">
              <a:latin typeface="Apple SD Gothic Neo Thin" charset="0"/>
              <a:ea typeface="Apple SD Gothic Neo Thin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0" y="6342380"/>
            <a:ext cx="12192635" cy="530225"/>
          </a:xfrm>
          <a:prstGeom prst="rect">
            <a:avLst/>
          </a:prstGeom>
          <a:solidFill>
            <a:srgbClr val="D3CAC4">
              <a:alpha val="2669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90880" y="6535420"/>
          <a:ext cx="8966200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/>
          <p:cNvSpPr>
            <a:spLocks/>
          </p:cNvSpPr>
          <p:nvPr/>
        </p:nvSpPr>
        <p:spPr>
          <a:xfrm>
            <a:off x="4125595" y="6515100"/>
            <a:ext cx="144780" cy="14478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17" name="Group 16"/>
          <p:cNvGrpSpPr/>
          <p:nvPr/>
        </p:nvGrpSpPr>
        <p:grpSpPr bwMode="auto">
          <a:xfrm>
            <a:off x="9939020" y="6483350"/>
            <a:ext cx="261620" cy="223520"/>
            <a:chOff x="9939020" y="6483350"/>
            <a:chExt cx="261620" cy="223520"/>
          </a:xfrm>
          <a:solidFill>
            <a:srgbClr val="BB0000"/>
          </a:solidFill>
        </p:grpSpPr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9939020" y="6499225"/>
              <a:ext cx="121285" cy="191135"/>
            </a:xfrm>
            <a:custGeom>
              <a:avLst/>
              <a:gdLst>
                <a:gd name="TX0" fmla="*/ 1465 w 1600"/>
                <a:gd name="TY0" fmla="*/ 0 h 2530"/>
                <a:gd name="TX1" fmla="*/ 1491 w 1600"/>
                <a:gd name="TY1" fmla="*/ 2 h 2530"/>
                <a:gd name="TX2" fmla="*/ 1515 w 1600"/>
                <a:gd name="TY2" fmla="*/ 9 h 2530"/>
                <a:gd name="TX3" fmla="*/ 1538 w 1600"/>
                <a:gd name="TY3" fmla="*/ 22 h 2530"/>
                <a:gd name="TX4" fmla="*/ 1559 w 1600"/>
                <a:gd name="TY4" fmla="*/ 39 h 2530"/>
                <a:gd name="TX5" fmla="*/ 1575 w 1600"/>
                <a:gd name="TY5" fmla="*/ 60 h 2530"/>
                <a:gd name="TX6" fmla="*/ 1588 w 1600"/>
                <a:gd name="TY6" fmla="*/ 82 h 2530"/>
                <a:gd name="TX7" fmla="*/ 1596 w 1600"/>
                <a:gd name="TY7" fmla="*/ 106 h 2530"/>
                <a:gd name="TX8" fmla="*/ 1599 w 1600"/>
                <a:gd name="TY8" fmla="*/ 132 h 2530"/>
                <a:gd name="TX9" fmla="*/ 1599 w 1600"/>
                <a:gd name="TY9" fmla="*/ 2396 h 2530"/>
                <a:gd name="TX10" fmla="*/ 1596 w 1600"/>
                <a:gd name="TY10" fmla="*/ 2423 h 2530"/>
                <a:gd name="TX11" fmla="*/ 1588 w 1600"/>
                <a:gd name="TY11" fmla="*/ 2447 h 2530"/>
                <a:gd name="TX12" fmla="*/ 1575 w 1600"/>
                <a:gd name="TY12" fmla="*/ 2469 h 2530"/>
                <a:gd name="TX13" fmla="*/ 1559 w 1600"/>
                <a:gd name="TY13" fmla="*/ 2490 h 2530"/>
                <a:gd name="TX14" fmla="*/ 1538 w 1600"/>
                <a:gd name="TY14" fmla="*/ 2507 h 2530"/>
                <a:gd name="TX15" fmla="*/ 1515 w 1600"/>
                <a:gd name="TY15" fmla="*/ 2520 h 2530"/>
                <a:gd name="TX16" fmla="*/ 1491 w 1600"/>
                <a:gd name="TY16" fmla="*/ 2527 h 2530"/>
                <a:gd name="TX17" fmla="*/ 1465 w 1600"/>
                <a:gd name="TY17" fmla="*/ 2529 h 2530"/>
                <a:gd name="TX18" fmla="*/ 1438 w 1600"/>
                <a:gd name="TY18" fmla="*/ 2527 h 2530"/>
                <a:gd name="TX19" fmla="*/ 1414 w 1600"/>
                <a:gd name="TY19" fmla="*/ 2520 h 2530"/>
                <a:gd name="TX20" fmla="*/ 1392 w 1600"/>
                <a:gd name="TY20" fmla="*/ 2507 h 2530"/>
                <a:gd name="TX21" fmla="*/ 1371 w 1600"/>
                <a:gd name="TY21" fmla="*/ 2490 h 2530"/>
                <a:gd name="TX22" fmla="*/ 678 w 1600"/>
                <a:gd name="TY22" fmla="*/ 1797 h 2530"/>
                <a:gd name="TX23" fmla="*/ 133 w 1600"/>
                <a:gd name="TY23" fmla="*/ 1797 h 2530"/>
                <a:gd name="TX24" fmla="*/ 108 w 1600"/>
                <a:gd name="TY24" fmla="*/ 1795 h 2530"/>
                <a:gd name="TX25" fmla="*/ 82 w 1600"/>
                <a:gd name="TY25" fmla="*/ 1787 h 2530"/>
                <a:gd name="TX26" fmla="*/ 60 w 1600"/>
                <a:gd name="TY26" fmla="*/ 1775 h 2530"/>
                <a:gd name="TX27" fmla="*/ 39 w 1600"/>
                <a:gd name="TY27" fmla="*/ 1757 h 2530"/>
                <a:gd name="TX28" fmla="*/ 22 w 1600"/>
                <a:gd name="TY28" fmla="*/ 1737 h 2530"/>
                <a:gd name="TX29" fmla="*/ 9 w 1600"/>
                <a:gd name="TY29" fmla="*/ 1714 h 2530"/>
                <a:gd name="TX30" fmla="*/ 2 w 1600"/>
                <a:gd name="TY30" fmla="*/ 1690 h 2530"/>
                <a:gd name="TX31" fmla="*/ 0 w 1600"/>
                <a:gd name="TY31" fmla="*/ 1665 h 2530"/>
                <a:gd name="TX32" fmla="*/ 0 w 1600"/>
                <a:gd name="TY32" fmla="*/ 1272 h 2530"/>
                <a:gd name="TX33" fmla="*/ 0 w 1600"/>
                <a:gd name="TY33" fmla="*/ 865 h 2530"/>
                <a:gd name="TX34" fmla="*/ 2 w 1600"/>
                <a:gd name="TY34" fmla="*/ 839 h 2530"/>
                <a:gd name="TX35" fmla="*/ 9 w 1600"/>
                <a:gd name="TY35" fmla="*/ 815 h 2530"/>
                <a:gd name="TX36" fmla="*/ 22 w 1600"/>
                <a:gd name="TY36" fmla="*/ 793 h 2530"/>
                <a:gd name="TX37" fmla="*/ 39 w 1600"/>
                <a:gd name="TY37" fmla="*/ 771 h 2530"/>
                <a:gd name="TX38" fmla="*/ 60 w 1600"/>
                <a:gd name="TY38" fmla="*/ 755 h 2530"/>
                <a:gd name="TX39" fmla="*/ 82 w 1600"/>
                <a:gd name="TY39" fmla="*/ 742 h 2530"/>
                <a:gd name="TX40" fmla="*/ 108 w 1600"/>
                <a:gd name="TY40" fmla="*/ 735 h 2530"/>
                <a:gd name="TX41" fmla="*/ 133 w 1600"/>
                <a:gd name="TY41" fmla="*/ 732 h 2530"/>
                <a:gd name="TX42" fmla="*/ 678 w 1600"/>
                <a:gd name="TY42" fmla="*/ 732 h 2530"/>
                <a:gd name="TX43" fmla="*/ 1371 w 1600"/>
                <a:gd name="TY43" fmla="*/ 39 h 2530"/>
                <a:gd name="TX44" fmla="*/ 1392 w 1600"/>
                <a:gd name="TY44" fmla="*/ 22 h 2530"/>
                <a:gd name="TX45" fmla="*/ 1414 w 1600"/>
                <a:gd name="TY45" fmla="*/ 9 h 2530"/>
                <a:gd name="TX46" fmla="*/ 1438 w 1600"/>
                <a:gd name="TY46" fmla="*/ 2 h 2530"/>
                <a:gd name="TX47" fmla="*/ 1465 w 1600"/>
                <a:gd name="TY47" fmla="*/ 0 h 253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</a:cxnLst>
              <a:rect l="l" t="t" r="r" b="b"/>
              <a:pathLst>
                <a:path w="1600" h="2530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081260" y="6557010"/>
              <a:ext cx="38735" cy="76200"/>
            </a:xfrm>
            <a:custGeom>
              <a:avLst/>
              <a:gdLst>
                <a:gd name="TX0" fmla="*/ 133 w 508"/>
                <a:gd name="TY0" fmla="*/ 0 h 1000"/>
                <a:gd name="TX1" fmla="*/ 153 w 508"/>
                <a:gd name="TY1" fmla="*/ 1 h 1000"/>
                <a:gd name="TX2" fmla="*/ 170 w 508"/>
                <a:gd name="TY2" fmla="*/ 4 h 1000"/>
                <a:gd name="TX3" fmla="*/ 184 w 508"/>
                <a:gd name="TY3" fmla="*/ 11 h 1000"/>
                <a:gd name="TX4" fmla="*/ 232 w 508"/>
                <a:gd name="TY4" fmla="*/ 32 h 1000"/>
                <a:gd name="TX5" fmla="*/ 275 w 508"/>
                <a:gd name="TY5" fmla="*/ 57 h 1000"/>
                <a:gd name="TX6" fmla="*/ 316 w 508"/>
                <a:gd name="TY6" fmla="*/ 87 h 1000"/>
                <a:gd name="TX7" fmla="*/ 353 w 508"/>
                <a:gd name="TY7" fmla="*/ 121 h 1000"/>
                <a:gd name="TX8" fmla="*/ 388 w 508"/>
                <a:gd name="TY8" fmla="*/ 160 h 1000"/>
                <a:gd name="TX9" fmla="*/ 418 w 508"/>
                <a:gd name="TY9" fmla="*/ 204 h 1000"/>
                <a:gd name="TX10" fmla="*/ 446 w 508"/>
                <a:gd name="TY10" fmla="*/ 250 h 1000"/>
                <a:gd name="TX11" fmla="*/ 468 w 508"/>
                <a:gd name="TY11" fmla="*/ 297 h 1000"/>
                <a:gd name="TX12" fmla="*/ 485 w 508"/>
                <a:gd name="TY12" fmla="*/ 347 h 1000"/>
                <a:gd name="TX13" fmla="*/ 497 w 508"/>
                <a:gd name="TY13" fmla="*/ 397 h 1000"/>
                <a:gd name="TX14" fmla="*/ 505 w 508"/>
                <a:gd name="TY14" fmla="*/ 447 h 1000"/>
                <a:gd name="TX15" fmla="*/ 507 w 508"/>
                <a:gd name="TY15" fmla="*/ 500 h 1000"/>
                <a:gd name="TX16" fmla="*/ 505 w 508"/>
                <a:gd name="TY16" fmla="*/ 552 h 1000"/>
                <a:gd name="TX17" fmla="*/ 497 w 508"/>
                <a:gd name="TY17" fmla="*/ 602 h 1000"/>
                <a:gd name="TX18" fmla="*/ 485 w 508"/>
                <a:gd name="TY18" fmla="*/ 652 h 1000"/>
                <a:gd name="TX19" fmla="*/ 468 w 508"/>
                <a:gd name="TY19" fmla="*/ 700 h 1000"/>
                <a:gd name="TX20" fmla="*/ 446 w 508"/>
                <a:gd name="TY20" fmla="*/ 748 h 1000"/>
                <a:gd name="TX21" fmla="*/ 418 w 508"/>
                <a:gd name="TY21" fmla="*/ 794 h 1000"/>
                <a:gd name="TX22" fmla="*/ 388 w 508"/>
                <a:gd name="TY22" fmla="*/ 837 h 1000"/>
                <a:gd name="TX23" fmla="*/ 353 w 508"/>
                <a:gd name="TY23" fmla="*/ 876 h 1000"/>
                <a:gd name="TX24" fmla="*/ 316 w 508"/>
                <a:gd name="TY24" fmla="*/ 911 h 1000"/>
                <a:gd name="TX25" fmla="*/ 275 w 508"/>
                <a:gd name="TY25" fmla="*/ 941 h 1000"/>
                <a:gd name="TX26" fmla="*/ 232 w 508"/>
                <a:gd name="TY26" fmla="*/ 967 h 1000"/>
                <a:gd name="TX27" fmla="*/ 184 w 508"/>
                <a:gd name="TY27" fmla="*/ 988 h 1000"/>
                <a:gd name="TX28" fmla="*/ 170 w 508"/>
                <a:gd name="TY28" fmla="*/ 994 h 1000"/>
                <a:gd name="TX29" fmla="*/ 153 w 508"/>
                <a:gd name="TY29" fmla="*/ 998 h 1000"/>
                <a:gd name="TX30" fmla="*/ 133 w 508"/>
                <a:gd name="TY30" fmla="*/ 999 h 1000"/>
                <a:gd name="TX31" fmla="*/ 106 w 508"/>
                <a:gd name="TY31" fmla="*/ 997 h 1000"/>
                <a:gd name="TX32" fmla="*/ 82 w 508"/>
                <a:gd name="TY32" fmla="*/ 989 h 1000"/>
                <a:gd name="TX33" fmla="*/ 60 w 508"/>
                <a:gd name="TY33" fmla="*/ 978 h 1000"/>
                <a:gd name="TX34" fmla="*/ 39 w 508"/>
                <a:gd name="TY34" fmla="*/ 961 h 1000"/>
                <a:gd name="TX35" fmla="*/ 22 w 508"/>
                <a:gd name="TY35" fmla="*/ 940 h 1000"/>
                <a:gd name="TX36" fmla="*/ 9 w 508"/>
                <a:gd name="TY36" fmla="*/ 918 h 1000"/>
                <a:gd name="TX37" fmla="*/ 2 w 508"/>
                <a:gd name="TY37" fmla="*/ 893 h 1000"/>
                <a:gd name="TX38" fmla="*/ 0 w 508"/>
                <a:gd name="TY38" fmla="*/ 866 h 1000"/>
                <a:gd name="TX39" fmla="*/ 1 w 508"/>
                <a:gd name="TY39" fmla="*/ 845 h 1000"/>
                <a:gd name="TX40" fmla="*/ 6 w 508"/>
                <a:gd name="TY40" fmla="*/ 826 h 1000"/>
                <a:gd name="TX41" fmla="*/ 13 w 508"/>
                <a:gd name="TY41" fmla="*/ 808 h 1000"/>
                <a:gd name="TX42" fmla="*/ 24 w 508"/>
                <a:gd name="TY42" fmla="*/ 792 h 1000"/>
                <a:gd name="TX43" fmla="*/ 42 w 508"/>
                <a:gd name="TY43" fmla="*/ 773 h 1000"/>
                <a:gd name="TX44" fmla="*/ 62 w 508"/>
                <a:gd name="TY44" fmla="*/ 755 h 1000"/>
                <a:gd name="TX45" fmla="*/ 85 w 508"/>
                <a:gd name="TY45" fmla="*/ 740 h 1000"/>
                <a:gd name="TX46" fmla="*/ 120 w 508"/>
                <a:gd name="TY46" fmla="*/ 717 h 1000"/>
                <a:gd name="TX47" fmla="*/ 156 w 508"/>
                <a:gd name="TY47" fmla="*/ 692 h 1000"/>
                <a:gd name="TX48" fmla="*/ 178 w 508"/>
                <a:gd name="TY48" fmla="*/ 672 h 1000"/>
                <a:gd name="TX49" fmla="*/ 198 w 508"/>
                <a:gd name="TY49" fmla="*/ 648 h 1000"/>
                <a:gd name="TX50" fmla="*/ 216 w 508"/>
                <a:gd name="TY50" fmla="*/ 618 h 1000"/>
                <a:gd name="TX51" fmla="*/ 226 w 508"/>
                <a:gd name="TY51" fmla="*/ 593 h 1000"/>
                <a:gd name="TX52" fmla="*/ 235 w 508"/>
                <a:gd name="TY52" fmla="*/ 564 h 1000"/>
                <a:gd name="TX53" fmla="*/ 239 w 508"/>
                <a:gd name="TY53" fmla="*/ 534 h 1000"/>
                <a:gd name="TX54" fmla="*/ 241 w 508"/>
                <a:gd name="TY54" fmla="*/ 500 h 1000"/>
                <a:gd name="TX55" fmla="*/ 239 w 508"/>
                <a:gd name="TY55" fmla="*/ 465 h 1000"/>
                <a:gd name="TX56" fmla="*/ 235 w 508"/>
                <a:gd name="TY56" fmla="*/ 435 h 1000"/>
                <a:gd name="TX57" fmla="*/ 226 w 508"/>
                <a:gd name="TY57" fmla="*/ 406 h 1000"/>
                <a:gd name="TX58" fmla="*/ 216 w 508"/>
                <a:gd name="TY58" fmla="*/ 381 h 1000"/>
                <a:gd name="TX59" fmla="*/ 198 w 508"/>
                <a:gd name="TY59" fmla="*/ 351 h 1000"/>
                <a:gd name="TX60" fmla="*/ 178 w 508"/>
                <a:gd name="TY60" fmla="*/ 327 h 1000"/>
                <a:gd name="TX61" fmla="*/ 156 w 508"/>
                <a:gd name="TY61" fmla="*/ 307 h 1000"/>
                <a:gd name="TX62" fmla="*/ 85 w 508"/>
                <a:gd name="TY62" fmla="*/ 260 h 1000"/>
                <a:gd name="TX63" fmla="*/ 62 w 508"/>
                <a:gd name="TY63" fmla="*/ 244 h 1000"/>
                <a:gd name="TX64" fmla="*/ 42 w 508"/>
                <a:gd name="TY64" fmla="*/ 227 h 1000"/>
                <a:gd name="TX65" fmla="*/ 24 w 508"/>
                <a:gd name="TY65" fmla="*/ 207 h 1000"/>
                <a:gd name="TX66" fmla="*/ 13 w 508"/>
                <a:gd name="TY66" fmla="*/ 191 h 1000"/>
                <a:gd name="TX67" fmla="*/ 6 w 508"/>
                <a:gd name="TY67" fmla="*/ 174 h 1000"/>
                <a:gd name="TX68" fmla="*/ 1 w 508"/>
                <a:gd name="TY68" fmla="*/ 154 h 1000"/>
                <a:gd name="TX69" fmla="*/ 0 w 508"/>
                <a:gd name="TY69" fmla="*/ 133 h 1000"/>
                <a:gd name="TX70" fmla="*/ 2 w 508"/>
                <a:gd name="TY70" fmla="*/ 107 h 1000"/>
                <a:gd name="TX71" fmla="*/ 9 w 508"/>
                <a:gd name="TY71" fmla="*/ 81 h 1000"/>
                <a:gd name="TX72" fmla="*/ 22 w 508"/>
                <a:gd name="TY72" fmla="*/ 59 h 1000"/>
                <a:gd name="TX73" fmla="*/ 39 w 508"/>
                <a:gd name="TY73" fmla="*/ 39 h 1000"/>
                <a:gd name="TX74" fmla="*/ 60 w 508"/>
                <a:gd name="TY74" fmla="*/ 22 h 1000"/>
                <a:gd name="TX75" fmla="*/ 82 w 508"/>
                <a:gd name="TY75" fmla="*/ 10 h 1000"/>
                <a:gd name="TX76" fmla="*/ 106 w 508"/>
                <a:gd name="TY76" fmla="*/ 2 h 1000"/>
                <a:gd name="TX77" fmla="*/ 133 w 508"/>
                <a:gd name="TY77" fmla="*/ 0 h 100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</a:cxnLst>
              <a:rect l="l" t="t" r="r" b="b"/>
              <a:pathLst>
                <a:path w="508" h="1000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0096500" y="6520180"/>
              <a:ext cx="63500" cy="149860"/>
            </a:xfrm>
            <a:custGeom>
              <a:avLst/>
              <a:gdLst>
                <a:gd name="TX0" fmla="*/ 133 w 834"/>
                <a:gd name="TY0" fmla="*/ 0 h 1982"/>
                <a:gd name="TX1" fmla="*/ 161 w 834"/>
                <a:gd name="TY1" fmla="*/ 3 h 1982"/>
                <a:gd name="TX2" fmla="*/ 188 w 834"/>
                <a:gd name="TY2" fmla="*/ 10 h 1982"/>
                <a:gd name="TX3" fmla="*/ 259 w 834"/>
                <a:gd name="TY3" fmla="*/ 44 h 1982"/>
                <a:gd name="TX4" fmla="*/ 326 w 834"/>
                <a:gd name="TY4" fmla="*/ 81 h 1982"/>
                <a:gd name="TX5" fmla="*/ 391 w 834"/>
                <a:gd name="TY5" fmla="*/ 123 h 1982"/>
                <a:gd name="TX6" fmla="*/ 451 w 834"/>
                <a:gd name="TY6" fmla="*/ 169 h 1982"/>
                <a:gd name="TX7" fmla="*/ 508 w 834"/>
                <a:gd name="TY7" fmla="*/ 221 h 1982"/>
                <a:gd name="TX8" fmla="*/ 560 w 834"/>
                <a:gd name="TY8" fmla="*/ 277 h 1982"/>
                <a:gd name="TX9" fmla="*/ 610 w 834"/>
                <a:gd name="TY9" fmla="*/ 337 h 1982"/>
                <a:gd name="TX10" fmla="*/ 656 w 834"/>
                <a:gd name="TY10" fmla="*/ 403 h 1982"/>
                <a:gd name="TX11" fmla="*/ 698 w 834"/>
                <a:gd name="TY11" fmla="*/ 471 h 1982"/>
                <a:gd name="TX12" fmla="*/ 733 w 834"/>
                <a:gd name="TY12" fmla="*/ 541 h 1982"/>
                <a:gd name="TX13" fmla="*/ 764 w 834"/>
                <a:gd name="TY13" fmla="*/ 611 h 1982"/>
                <a:gd name="TX14" fmla="*/ 789 w 834"/>
                <a:gd name="TY14" fmla="*/ 684 h 1982"/>
                <a:gd name="TX15" fmla="*/ 808 w 834"/>
                <a:gd name="TY15" fmla="*/ 759 h 1982"/>
                <a:gd name="TX16" fmla="*/ 822 w 834"/>
                <a:gd name="TY16" fmla="*/ 835 h 1982"/>
                <a:gd name="TX17" fmla="*/ 830 w 834"/>
                <a:gd name="TY17" fmla="*/ 912 h 1982"/>
                <a:gd name="TX18" fmla="*/ 833 w 834"/>
                <a:gd name="TY18" fmla="*/ 991 h 1982"/>
                <a:gd name="TX19" fmla="*/ 830 w 834"/>
                <a:gd name="TY19" fmla="*/ 1069 h 1982"/>
                <a:gd name="TX20" fmla="*/ 822 w 834"/>
                <a:gd name="TY20" fmla="*/ 1147 h 1982"/>
                <a:gd name="TX21" fmla="*/ 808 w 834"/>
                <a:gd name="TY21" fmla="*/ 1223 h 1982"/>
                <a:gd name="TX22" fmla="*/ 789 w 834"/>
                <a:gd name="TY22" fmla="*/ 1297 h 1982"/>
                <a:gd name="TX23" fmla="*/ 764 w 834"/>
                <a:gd name="TY23" fmla="*/ 1369 h 1982"/>
                <a:gd name="TX24" fmla="*/ 733 w 834"/>
                <a:gd name="TY24" fmla="*/ 1440 h 1982"/>
                <a:gd name="TX25" fmla="*/ 698 w 834"/>
                <a:gd name="TY25" fmla="*/ 1511 h 1982"/>
                <a:gd name="TX26" fmla="*/ 656 w 834"/>
                <a:gd name="TY26" fmla="*/ 1578 h 1982"/>
                <a:gd name="TX27" fmla="*/ 610 w 834"/>
                <a:gd name="TY27" fmla="*/ 1644 h 1982"/>
                <a:gd name="TX28" fmla="*/ 560 w 834"/>
                <a:gd name="TY28" fmla="*/ 1704 h 1982"/>
                <a:gd name="TX29" fmla="*/ 508 w 834"/>
                <a:gd name="TY29" fmla="*/ 1760 h 1982"/>
                <a:gd name="TX30" fmla="*/ 451 w 834"/>
                <a:gd name="TY30" fmla="*/ 1811 h 1982"/>
                <a:gd name="TX31" fmla="*/ 391 w 834"/>
                <a:gd name="TY31" fmla="*/ 1858 h 1982"/>
                <a:gd name="TX32" fmla="*/ 326 w 834"/>
                <a:gd name="TY32" fmla="*/ 1900 h 1982"/>
                <a:gd name="TX33" fmla="*/ 259 w 834"/>
                <a:gd name="TY33" fmla="*/ 1938 h 1982"/>
                <a:gd name="TX34" fmla="*/ 188 w 834"/>
                <a:gd name="TY34" fmla="*/ 1971 h 1982"/>
                <a:gd name="TX35" fmla="*/ 162 w 834"/>
                <a:gd name="TY35" fmla="*/ 1979 h 1982"/>
                <a:gd name="TX36" fmla="*/ 135 w 834"/>
                <a:gd name="TY36" fmla="*/ 1981 h 1982"/>
                <a:gd name="TX37" fmla="*/ 109 w 834"/>
                <a:gd name="TY37" fmla="*/ 1979 h 1982"/>
                <a:gd name="TX38" fmla="*/ 84 w 834"/>
                <a:gd name="TY38" fmla="*/ 1972 h 1982"/>
                <a:gd name="TX39" fmla="*/ 61 w 834"/>
                <a:gd name="TY39" fmla="*/ 1959 h 1982"/>
                <a:gd name="TX40" fmla="*/ 41 w 834"/>
                <a:gd name="TY40" fmla="*/ 1942 h 1982"/>
                <a:gd name="TX41" fmla="*/ 23 w 834"/>
                <a:gd name="TY41" fmla="*/ 1921 h 1982"/>
                <a:gd name="TX42" fmla="*/ 10 w 834"/>
                <a:gd name="TY42" fmla="*/ 1899 h 1982"/>
                <a:gd name="TX43" fmla="*/ 3 w 834"/>
                <a:gd name="TY43" fmla="*/ 1874 h 1982"/>
                <a:gd name="TX44" fmla="*/ 0 w 834"/>
                <a:gd name="TY44" fmla="*/ 1848 h 1982"/>
                <a:gd name="TX45" fmla="*/ 3 w 834"/>
                <a:gd name="TY45" fmla="*/ 1822 h 1982"/>
                <a:gd name="TX46" fmla="*/ 10 w 834"/>
                <a:gd name="TY46" fmla="*/ 1799 h 1982"/>
                <a:gd name="TX47" fmla="*/ 21 w 834"/>
                <a:gd name="TY47" fmla="*/ 1777 h 1982"/>
                <a:gd name="TX48" fmla="*/ 36 w 834"/>
                <a:gd name="TY48" fmla="*/ 1758 h 1982"/>
                <a:gd name="TX49" fmla="*/ 57 w 834"/>
                <a:gd name="TY49" fmla="*/ 1740 h 1982"/>
                <a:gd name="TX50" fmla="*/ 82 w 834"/>
                <a:gd name="TY50" fmla="*/ 1725 h 1982"/>
                <a:gd name="TX51" fmla="*/ 125 w 834"/>
                <a:gd name="TY51" fmla="*/ 1702 h 1982"/>
                <a:gd name="TX52" fmla="*/ 163 w 834"/>
                <a:gd name="TY52" fmla="*/ 1682 h 1982"/>
                <a:gd name="TX53" fmla="*/ 195 w 834"/>
                <a:gd name="TY53" fmla="*/ 1664 h 1982"/>
                <a:gd name="TX54" fmla="*/ 220 w 834"/>
                <a:gd name="TY54" fmla="*/ 1647 h 1982"/>
                <a:gd name="TX55" fmla="*/ 240 w 834"/>
                <a:gd name="TY55" fmla="*/ 1633 h 1982"/>
                <a:gd name="TX56" fmla="*/ 289 w 834"/>
                <a:gd name="TY56" fmla="*/ 1594 h 1982"/>
                <a:gd name="TX57" fmla="*/ 335 w 834"/>
                <a:gd name="TY57" fmla="*/ 1552 h 1982"/>
                <a:gd name="TX58" fmla="*/ 377 w 834"/>
                <a:gd name="TY58" fmla="*/ 1507 h 1982"/>
                <a:gd name="TX59" fmla="*/ 415 w 834"/>
                <a:gd name="TY59" fmla="*/ 1458 h 1982"/>
                <a:gd name="TX60" fmla="*/ 450 w 834"/>
                <a:gd name="TY60" fmla="*/ 1406 h 1982"/>
                <a:gd name="TX61" fmla="*/ 480 w 834"/>
                <a:gd name="TY61" fmla="*/ 1352 h 1982"/>
                <a:gd name="TX62" fmla="*/ 507 w 834"/>
                <a:gd name="TY62" fmla="*/ 1295 h 1982"/>
                <a:gd name="TX63" fmla="*/ 528 w 834"/>
                <a:gd name="TY63" fmla="*/ 1236 h 1982"/>
                <a:gd name="TX64" fmla="*/ 545 w 834"/>
                <a:gd name="TY64" fmla="*/ 1177 h 1982"/>
                <a:gd name="TX65" fmla="*/ 557 w 834"/>
                <a:gd name="TY65" fmla="*/ 1115 h 1982"/>
                <a:gd name="TX66" fmla="*/ 565 w 834"/>
                <a:gd name="TY66" fmla="*/ 1054 h 1982"/>
                <a:gd name="TX67" fmla="*/ 567 w 834"/>
                <a:gd name="TY67" fmla="*/ 991 h 1982"/>
                <a:gd name="TX68" fmla="*/ 565 w 834"/>
                <a:gd name="TY68" fmla="*/ 928 h 1982"/>
                <a:gd name="TX69" fmla="*/ 557 w 834"/>
                <a:gd name="TY69" fmla="*/ 865 h 1982"/>
                <a:gd name="TX70" fmla="*/ 545 w 834"/>
                <a:gd name="TY70" fmla="*/ 804 h 1982"/>
                <a:gd name="TX71" fmla="*/ 528 w 834"/>
                <a:gd name="TY71" fmla="*/ 745 h 1982"/>
                <a:gd name="TX72" fmla="*/ 507 w 834"/>
                <a:gd name="TY72" fmla="*/ 686 h 1982"/>
                <a:gd name="TX73" fmla="*/ 480 w 834"/>
                <a:gd name="TY73" fmla="*/ 629 h 1982"/>
                <a:gd name="TX74" fmla="*/ 450 w 834"/>
                <a:gd name="TY74" fmla="*/ 574 h 1982"/>
                <a:gd name="TX75" fmla="*/ 415 w 834"/>
                <a:gd name="TY75" fmla="*/ 523 h 1982"/>
                <a:gd name="TX76" fmla="*/ 377 w 834"/>
                <a:gd name="TY76" fmla="*/ 474 h 1982"/>
                <a:gd name="TX77" fmla="*/ 335 w 834"/>
                <a:gd name="TY77" fmla="*/ 429 h 1982"/>
                <a:gd name="TX78" fmla="*/ 289 w 834"/>
                <a:gd name="TY78" fmla="*/ 387 h 1982"/>
                <a:gd name="TX79" fmla="*/ 240 w 834"/>
                <a:gd name="TY79" fmla="*/ 348 h 1982"/>
                <a:gd name="TX80" fmla="*/ 220 w 834"/>
                <a:gd name="TY80" fmla="*/ 334 h 1982"/>
                <a:gd name="TX81" fmla="*/ 195 w 834"/>
                <a:gd name="TY81" fmla="*/ 318 h 1982"/>
                <a:gd name="TX82" fmla="*/ 163 w 834"/>
                <a:gd name="TY82" fmla="*/ 299 h 1982"/>
                <a:gd name="TX83" fmla="*/ 125 w 834"/>
                <a:gd name="TY83" fmla="*/ 279 h 1982"/>
                <a:gd name="TX84" fmla="*/ 82 w 834"/>
                <a:gd name="TY84" fmla="*/ 256 h 1982"/>
                <a:gd name="TX85" fmla="*/ 57 w 834"/>
                <a:gd name="TY85" fmla="*/ 241 h 1982"/>
                <a:gd name="TX86" fmla="*/ 36 w 834"/>
                <a:gd name="TY86" fmla="*/ 224 h 1982"/>
                <a:gd name="TX87" fmla="*/ 21 w 834"/>
                <a:gd name="TY87" fmla="*/ 204 h 1982"/>
                <a:gd name="TX88" fmla="*/ 10 w 834"/>
                <a:gd name="TY88" fmla="*/ 183 h 1982"/>
                <a:gd name="TX89" fmla="*/ 3 w 834"/>
                <a:gd name="TY89" fmla="*/ 159 h 1982"/>
                <a:gd name="TX90" fmla="*/ 0 w 834"/>
                <a:gd name="TY90" fmla="*/ 134 h 1982"/>
                <a:gd name="TX91" fmla="*/ 3 w 834"/>
                <a:gd name="TY91" fmla="*/ 107 h 1982"/>
                <a:gd name="TX92" fmla="*/ 10 w 834"/>
                <a:gd name="TY92" fmla="*/ 83 h 1982"/>
                <a:gd name="TX93" fmla="*/ 23 w 834"/>
                <a:gd name="TY93" fmla="*/ 60 h 1982"/>
                <a:gd name="TX94" fmla="*/ 41 w 834"/>
                <a:gd name="TY94" fmla="*/ 40 h 1982"/>
                <a:gd name="TX95" fmla="*/ 61 w 834"/>
                <a:gd name="TY95" fmla="*/ 22 h 1982"/>
                <a:gd name="TX96" fmla="*/ 84 w 834"/>
                <a:gd name="TY96" fmla="*/ 10 h 1982"/>
                <a:gd name="TX97" fmla="*/ 108 w 834"/>
                <a:gd name="TY97" fmla="*/ 3 h 1982"/>
                <a:gd name="TX98" fmla="*/ 133 w 834"/>
                <a:gd name="TY98" fmla="*/ 0 h 19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</a:cxnLst>
              <a:rect l="l" t="t" r="r" b="b"/>
              <a:pathLst>
                <a:path w="834" h="1982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0112375" y="6483350"/>
              <a:ext cx="87630" cy="223520"/>
            </a:xfrm>
            <a:custGeom>
              <a:avLst/>
              <a:gdLst>
                <a:gd name="TX0" fmla="*/ 134 w 1157"/>
                <a:gd name="TY0" fmla="*/ 0 h 2960"/>
                <a:gd name="TX1" fmla="*/ 161 w 1157"/>
                <a:gd name="TY1" fmla="*/ 3 h 2960"/>
                <a:gd name="TX2" fmla="*/ 188 w 1157"/>
                <a:gd name="TY2" fmla="*/ 11 h 2960"/>
                <a:gd name="TX3" fmla="*/ 275 w 1157"/>
                <a:gd name="TY3" fmla="*/ 50 h 2960"/>
                <a:gd name="TX4" fmla="*/ 357 w 1157"/>
                <a:gd name="TY4" fmla="*/ 94 h 2960"/>
                <a:gd name="TX5" fmla="*/ 436 w 1157"/>
                <a:gd name="TY5" fmla="*/ 143 h 2960"/>
                <a:gd name="TX6" fmla="*/ 512 w 1157"/>
                <a:gd name="TY6" fmla="*/ 196 h 2960"/>
                <a:gd name="TX7" fmla="*/ 584 w 1157"/>
                <a:gd name="TY7" fmla="*/ 253 h 2960"/>
                <a:gd name="TX8" fmla="*/ 652 w 1157"/>
                <a:gd name="TY8" fmla="*/ 314 h 2960"/>
                <a:gd name="TX9" fmla="*/ 717 w 1157"/>
                <a:gd name="TY9" fmla="*/ 379 h 2960"/>
                <a:gd name="TX10" fmla="*/ 779 w 1157"/>
                <a:gd name="TY10" fmla="*/ 449 h 2960"/>
                <a:gd name="TX11" fmla="*/ 837 w 1157"/>
                <a:gd name="TY11" fmla="*/ 522 h 2960"/>
                <a:gd name="TX12" fmla="*/ 891 w 1157"/>
                <a:gd name="TY12" fmla="*/ 600 h 2960"/>
                <a:gd name="TX13" fmla="*/ 942 w 1157"/>
                <a:gd name="TY13" fmla="*/ 682 h 2960"/>
                <a:gd name="TX14" fmla="*/ 986 w 1157"/>
                <a:gd name="TY14" fmla="*/ 764 h 2960"/>
                <a:gd name="TX15" fmla="*/ 1026 w 1157"/>
                <a:gd name="TY15" fmla="*/ 848 h 2960"/>
                <a:gd name="TX16" fmla="*/ 1060 w 1157"/>
                <a:gd name="TY16" fmla="*/ 934 h 2960"/>
                <a:gd name="TX17" fmla="*/ 1090 w 1157"/>
                <a:gd name="TY17" fmla="*/ 1020 h 2960"/>
                <a:gd name="TX18" fmla="*/ 1113 w 1157"/>
                <a:gd name="TY18" fmla="*/ 1109 h 2960"/>
                <a:gd name="TX19" fmla="*/ 1132 w 1157"/>
                <a:gd name="TY19" fmla="*/ 1199 h 2960"/>
                <a:gd name="TX20" fmla="*/ 1146 w 1157"/>
                <a:gd name="TY20" fmla="*/ 1291 h 2960"/>
                <a:gd name="TX21" fmla="*/ 1153 w 1157"/>
                <a:gd name="TY21" fmla="*/ 1385 h 2960"/>
                <a:gd name="TX22" fmla="*/ 1156 w 1157"/>
                <a:gd name="TY22" fmla="*/ 1480 h 2960"/>
                <a:gd name="TX23" fmla="*/ 1153 w 1157"/>
                <a:gd name="TY23" fmla="*/ 1575 h 2960"/>
                <a:gd name="TX24" fmla="*/ 1146 w 1157"/>
                <a:gd name="TY24" fmla="*/ 1668 h 2960"/>
                <a:gd name="TX25" fmla="*/ 1132 w 1157"/>
                <a:gd name="TY25" fmla="*/ 1759 h 2960"/>
                <a:gd name="TX26" fmla="*/ 1113 w 1157"/>
                <a:gd name="TY26" fmla="*/ 1850 h 2960"/>
                <a:gd name="TX27" fmla="*/ 1090 w 1157"/>
                <a:gd name="TY27" fmla="*/ 1939 h 2960"/>
                <a:gd name="TX28" fmla="*/ 1060 w 1157"/>
                <a:gd name="TY28" fmla="*/ 2026 h 2960"/>
                <a:gd name="TX29" fmla="*/ 1026 w 1157"/>
                <a:gd name="TY29" fmla="*/ 2112 h 2960"/>
                <a:gd name="TX30" fmla="*/ 986 w 1157"/>
                <a:gd name="TY30" fmla="*/ 2195 h 2960"/>
                <a:gd name="TX31" fmla="*/ 942 w 1157"/>
                <a:gd name="TY31" fmla="*/ 2278 h 2960"/>
                <a:gd name="TX32" fmla="*/ 891 w 1157"/>
                <a:gd name="TY32" fmla="*/ 2358 h 2960"/>
                <a:gd name="TX33" fmla="*/ 837 w 1157"/>
                <a:gd name="TY33" fmla="*/ 2436 h 2960"/>
                <a:gd name="TX34" fmla="*/ 779 w 1157"/>
                <a:gd name="TY34" fmla="*/ 2510 h 2960"/>
                <a:gd name="TX35" fmla="*/ 717 w 1157"/>
                <a:gd name="TY35" fmla="*/ 2580 h 2960"/>
                <a:gd name="TX36" fmla="*/ 652 w 1157"/>
                <a:gd name="TY36" fmla="*/ 2645 h 2960"/>
                <a:gd name="TX37" fmla="*/ 584 w 1157"/>
                <a:gd name="TY37" fmla="*/ 2706 h 2960"/>
                <a:gd name="TX38" fmla="*/ 512 w 1157"/>
                <a:gd name="TY38" fmla="*/ 2763 h 2960"/>
                <a:gd name="TX39" fmla="*/ 436 w 1157"/>
                <a:gd name="TY39" fmla="*/ 2816 h 2960"/>
                <a:gd name="TX40" fmla="*/ 357 w 1157"/>
                <a:gd name="TY40" fmla="*/ 2864 h 2960"/>
                <a:gd name="TX41" fmla="*/ 275 w 1157"/>
                <a:gd name="TY41" fmla="*/ 2909 h 2960"/>
                <a:gd name="TX42" fmla="*/ 188 w 1157"/>
                <a:gd name="TY42" fmla="*/ 2949 h 2960"/>
                <a:gd name="TX43" fmla="*/ 161 w 1157"/>
                <a:gd name="TY43" fmla="*/ 2956 h 2960"/>
                <a:gd name="TX44" fmla="*/ 134 w 1157"/>
                <a:gd name="TY44" fmla="*/ 2959 h 2960"/>
                <a:gd name="TX45" fmla="*/ 108 w 1157"/>
                <a:gd name="TY45" fmla="*/ 2956 h 2960"/>
                <a:gd name="TX46" fmla="*/ 84 w 1157"/>
                <a:gd name="TY46" fmla="*/ 2949 h 2960"/>
                <a:gd name="TX47" fmla="*/ 62 w 1157"/>
                <a:gd name="TY47" fmla="*/ 2937 h 2960"/>
                <a:gd name="TX48" fmla="*/ 40 w 1157"/>
                <a:gd name="TY48" fmla="*/ 2919 h 2960"/>
                <a:gd name="TX49" fmla="*/ 22 w 1157"/>
                <a:gd name="TY49" fmla="*/ 2899 h 2960"/>
                <a:gd name="TX50" fmla="*/ 11 w 1157"/>
                <a:gd name="TY50" fmla="*/ 2876 h 2960"/>
                <a:gd name="TX51" fmla="*/ 4 w 1157"/>
                <a:gd name="TY51" fmla="*/ 2852 h 2960"/>
                <a:gd name="TX52" fmla="*/ 0 w 1157"/>
                <a:gd name="TY52" fmla="*/ 2825 h 2960"/>
                <a:gd name="TX53" fmla="*/ 2 w 1157"/>
                <a:gd name="TY53" fmla="*/ 2801 h 2960"/>
                <a:gd name="TX54" fmla="*/ 10 w 1157"/>
                <a:gd name="TY54" fmla="*/ 2779 h 2960"/>
                <a:gd name="TX55" fmla="*/ 21 w 1157"/>
                <a:gd name="TY55" fmla="*/ 2758 h 2960"/>
                <a:gd name="TX56" fmla="*/ 37 w 1157"/>
                <a:gd name="TY56" fmla="*/ 2738 h 2960"/>
                <a:gd name="TX57" fmla="*/ 57 w 1157"/>
                <a:gd name="TY57" fmla="*/ 2720 h 2960"/>
                <a:gd name="TX58" fmla="*/ 82 w 1157"/>
                <a:gd name="TY58" fmla="*/ 2703 h 2960"/>
                <a:gd name="TX59" fmla="*/ 93 w 1157"/>
                <a:gd name="TY59" fmla="*/ 2697 h 2960"/>
                <a:gd name="TX60" fmla="*/ 109 w 1157"/>
                <a:gd name="TY60" fmla="*/ 2689 h 2960"/>
                <a:gd name="TX61" fmla="*/ 129 w 1157"/>
                <a:gd name="TY61" fmla="*/ 2681 h 2960"/>
                <a:gd name="TX62" fmla="*/ 148 w 1157"/>
                <a:gd name="TY62" fmla="*/ 2673 h 2960"/>
                <a:gd name="TX63" fmla="*/ 164 w 1157"/>
                <a:gd name="TY63" fmla="*/ 2665 h 2960"/>
                <a:gd name="TX64" fmla="*/ 175 w 1157"/>
                <a:gd name="TY64" fmla="*/ 2660 h 2960"/>
                <a:gd name="TX65" fmla="*/ 237 w 1157"/>
                <a:gd name="TY65" fmla="*/ 2624 h 2960"/>
                <a:gd name="TX66" fmla="*/ 294 w 1157"/>
                <a:gd name="TY66" fmla="*/ 2589 h 2960"/>
                <a:gd name="TX67" fmla="*/ 346 w 1157"/>
                <a:gd name="TY67" fmla="*/ 2553 h 2960"/>
                <a:gd name="TX68" fmla="*/ 417 w 1157"/>
                <a:gd name="TY68" fmla="*/ 2498 h 2960"/>
                <a:gd name="TX69" fmla="*/ 483 w 1157"/>
                <a:gd name="TY69" fmla="*/ 2437 h 2960"/>
                <a:gd name="TX70" fmla="*/ 544 w 1157"/>
                <a:gd name="TY70" fmla="*/ 2374 h 2960"/>
                <a:gd name="TX71" fmla="*/ 602 w 1157"/>
                <a:gd name="TY71" fmla="*/ 2307 h 2960"/>
                <a:gd name="TX72" fmla="*/ 654 w 1157"/>
                <a:gd name="TY72" fmla="*/ 2235 h 2960"/>
                <a:gd name="TX73" fmla="*/ 703 w 1157"/>
                <a:gd name="TY73" fmla="*/ 2160 h 2960"/>
                <a:gd name="TX74" fmla="*/ 746 w 1157"/>
                <a:gd name="TY74" fmla="*/ 2081 h 2960"/>
                <a:gd name="TX75" fmla="*/ 784 w 1157"/>
                <a:gd name="TY75" fmla="*/ 2000 h 2960"/>
                <a:gd name="TX76" fmla="*/ 817 w 1157"/>
                <a:gd name="TY76" fmla="*/ 1916 h 2960"/>
                <a:gd name="TX77" fmla="*/ 843 w 1157"/>
                <a:gd name="TY77" fmla="*/ 1832 h 2960"/>
                <a:gd name="TX78" fmla="*/ 863 w 1157"/>
                <a:gd name="TY78" fmla="*/ 1746 h 2960"/>
                <a:gd name="TX79" fmla="*/ 878 w 1157"/>
                <a:gd name="TY79" fmla="*/ 1659 h 2960"/>
                <a:gd name="TX80" fmla="*/ 886 w 1157"/>
                <a:gd name="TY80" fmla="*/ 1570 h 2960"/>
                <a:gd name="TX81" fmla="*/ 889 w 1157"/>
                <a:gd name="TY81" fmla="*/ 1480 h 2960"/>
                <a:gd name="TX82" fmla="*/ 886 w 1157"/>
                <a:gd name="TY82" fmla="*/ 1389 h 2960"/>
                <a:gd name="TX83" fmla="*/ 878 w 1157"/>
                <a:gd name="TY83" fmla="*/ 1301 h 2960"/>
                <a:gd name="TX84" fmla="*/ 863 w 1157"/>
                <a:gd name="TY84" fmla="*/ 1213 h 2960"/>
                <a:gd name="TX85" fmla="*/ 843 w 1157"/>
                <a:gd name="TY85" fmla="*/ 1128 h 2960"/>
                <a:gd name="TX86" fmla="*/ 817 w 1157"/>
                <a:gd name="TY86" fmla="*/ 1042 h 2960"/>
                <a:gd name="TX87" fmla="*/ 784 w 1157"/>
                <a:gd name="TY87" fmla="*/ 960 h 2960"/>
                <a:gd name="TX88" fmla="*/ 746 w 1157"/>
                <a:gd name="TY88" fmla="*/ 878 h 2960"/>
                <a:gd name="TX89" fmla="*/ 703 w 1157"/>
                <a:gd name="TY89" fmla="*/ 800 h 2960"/>
                <a:gd name="TX90" fmla="*/ 654 w 1157"/>
                <a:gd name="TY90" fmla="*/ 724 h 2960"/>
                <a:gd name="TX91" fmla="*/ 602 w 1157"/>
                <a:gd name="TY91" fmla="*/ 653 h 2960"/>
                <a:gd name="TX92" fmla="*/ 544 w 1157"/>
                <a:gd name="TY92" fmla="*/ 586 h 2960"/>
                <a:gd name="TX93" fmla="*/ 483 w 1157"/>
                <a:gd name="TY93" fmla="*/ 521 h 2960"/>
                <a:gd name="TX94" fmla="*/ 417 w 1157"/>
                <a:gd name="TY94" fmla="*/ 462 h 2960"/>
                <a:gd name="TX95" fmla="*/ 346 w 1157"/>
                <a:gd name="TY95" fmla="*/ 405 h 2960"/>
                <a:gd name="TX96" fmla="*/ 294 w 1157"/>
                <a:gd name="TY96" fmla="*/ 370 h 2960"/>
                <a:gd name="TX97" fmla="*/ 237 w 1157"/>
                <a:gd name="TY97" fmla="*/ 335 h 2960"/>
                <a:gd name="TX98" fmla="*/ 175 w 1157"/>
                <a:gd name="TY98" fmla="*/ 300 h 2960"/>
                <a:gd name="TX99" fmla="*/ 164 w 1157"/>
                <a:gd name="TY99" fmla="*/ 294 h 2960"/>
                <a:gd name="TX100" fmla="*/ 148 w 1157"/>
                <a:gd name="TY100" fmla="*/ 286 h 2960"/>
                <a:gd name="TX101" fmla="*/ 129 w 1157"/>
                <a:gd name="TY101" fmla="*/ 278 h 2960"/>
                <a:gd name="TX102" fmla="*/ 109 w 1157"/>
                <a:gd name="TY102" fmla="*/ 269 h 2960"/>
                <a:gd name="TX103" fmla="*/ 93 w 1157"/>
                <a:gd name="TY103" fmla="*/ 262 h 2960"/>
                <a:gd name="TX104" fmla="*/ 82 w 1157"/>
                <a:gd name="TY104" fmla="*/ 256 h 2960"/>
                <a:gd name="TX105" fmla="*/ 57 w 1157"/>
                <a:gd name="TY105" fmla="*/ 240 h 2960"/>
                <a:gd name="TX106" fmla="*/ 37 w 1157"/>
                <a:gd name="TY106" fmla="*/ 221 h 2960"/>
                <a:gd name="TX107" fmla="*/ 21 w 1157"/>
                <a:gd name="TY107" fmla="*/ 202 h 2960"/>
                <a:gd name="TX108" fmla="*/ 10 w 1157"/>
                <a:gd name="TY108" fmla="*/ 181 h 2960"/>
                <a:gd name="TX109" fmla="*/ 2 w 1157"/>
                <a:gd name="TY109" fmla="*/ 158 h 2960"/>
                <a:gd name="TX110" fmla="*/ 0 w 1157"/>
                <a:gd name="TY110" fmla="*/ 133 h 2960"/>
                <a:gd name="TX111" fmla="*/ 4 w 1157"/>
                <a:gd name="TY111" fmla="*/ 107 h 2960"/>
                <a:gd name="TX112" fmla="*/ 11 w 1157"/>
                <a:gd name="TY112" fmla="*/ 83 h 2960"/>
                <a:gd name="TX113" fmla="*/ 22 w 1157"/>
                <a:gd name="TY113" fmla="*/ 61 h 2960"/>
                <a:gd name="TX114" fmla="*/ 40 w 1157"/>
                <a:gd name="TY114" fmla="*/ 40 h 2960"/>
                <a:gd name="TX115" fmla="*/ 62 w 1157"/>
                <a:gd name="TY115" fmla="*/ 23 h 2960"/>
                <a:gd name="TX116" fmla="*/ 84 w 1157"/>
                <a:gd name="TY116" fmla="*/ 10 h 2960"/>
                <a:gd name="TX117" fmla="*/ 108 w 1157"/>
                <a:gd name="TY117" fmla="*/ 3 h 2960"/>
                <a:gd name="TX118" fmla="*/ 134 w 1157"/>
                <a:gd name="TY118" fmla="*/ 0 h 29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</a:cxnLst>
              <a:rect l="l" t="t" r="r" b="b"/>
              <a:pathLst>
                <a:path w="1157" h="2960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0309860" y="6546850"/>
          <a:ext cx="1530985" cy="92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0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1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00" b="0" strike="noStrike" kern="1200" cap="none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/>
          <p:cNvSpPr>
            <a:spLocks/>
          </p:cNvSpPr>
          <p:nvPr/>
        </p:nvSpPr>
        <p:spPr>
          <a:xfrm rot="5400000">
            <a:off x="219710" y="6483985"/>
            <a:ext cx="260985" cy="205105"/>
          </a:xfrm>
          <a:prstGeom prst="triangle">
            <a:avLst/>
          </a:prstGeom>
          <a:solidFill>
            <a:srgbClr val="B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-273050" y="6044565"/>
            <a:ext cx="545465" cy="3702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120140" y="2183130"/>
            <a:ext cx="1612265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873125" y="4679950"/>
            <a:ext cx="10097135" cy="13214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학습은 총 110 epoch동안 이루어졌으며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Cpu i5-5500 와 Gpu rtx2060을 사용하여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총 2시간이 </a:t>
            </a:r>
            <a:r>
              <a:rPr lang="ko-KR" altLang="en-US" sz="2000" b="0" strike="noStrike" cap="none" dirty="0">
                <a:latin typeface="맑은 고딕" charset="0"/>
                <a:ea typeface="맑은 고딕" charset="0"/>
              </a:rPr>
              <a:t>소요 되었다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.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영상 분석에는 epoch 61번 모델의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결과를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사용하였다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.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26" name="그림 25" descr="C:/Users/sts/AppData/Roaming/PolarisOffice/ETemp/9836_9568792/fImage34409192916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310" y="1296670"/>
            <a:ext cx="4184015" cy="33762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7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8427D-5B70-0D41-8002-C65D47EDE085}"/>
              </a:ext>
            </a:extLst>
          </p:cNvPr>
          <p:cNvSpPr txBox="1"/>
          <p:nvPr/>
        </p:nvSpPr>
        <p:spPr>
          <a:xfrm>
            <a:off x="2541319" y="434554"/>
            <a:ext cx="2345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영상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6525F-DB15-E24F-8D6C-6F7111A94692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BE28B-987D-AE45-BB1D-9B9B7AFCCB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2C76E4BB-66B7-034D-B6C5-6D58E391FD83}"/>
              </a:ext>
            </a:extLst>
          </p:cNvPr>
          <p:cNvSpPr/>
          <p:nvPr/>
        </p:nvSpPr>
        <p:spPr>
          <a:xfrm>
            <a:off x="4125398" y="6514789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F565DBD-DE78-254A-A389-F59D161B4E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41195D9-44E4-D547-AF9F-376ED196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E72B8D9-0A49-9146-A5C0-6CB87E92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921629C-303C-0D49-9702-168D9E2A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1DE91E2-2F00-9144-9783-C0764080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2F1FEB-404A-4C41-BEA1-AB1FE0FAD5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>
            <a:extLst>
              <a:ext uri="{FF2B5EF4-FFF2-40B4-BE49-F238E27FC236}">
                <a16:creationId xmlns:a16="http://schemas.microsoft.com/office/drawing/2014/main" id="{F2DA8CE1-9697-2147-B773-CA69F5CBCC8B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3" name="IMG_0314">
            <a:hlinkClick r:id="" action="ppaction://media"/>
            <a:extLst>
              <a:ext uri="{FF2B5EF4-FFF2-40B4-BE49-F238E27FC236}">
                <a16:creationId xmlns:a16="http://schemas.microsoft.com/office/drawing/2014/main" id="{F6191303-7256-7D42-B367-98686A9E8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8848" y="233287"/>
            <a:ext cx="10536542" cy="59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0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592" y="233288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2345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시연 영상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10CF3C-D0F1-5B41-A9A2-37D1E81212BE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452CE04-06E2-7942-BF05-13F0F1A606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AFBB1EC7-3C5B-D140-861F-1EDC0A3744D8}"/>
              </a:ext>
            </a:extLst>
          </p:cNvPr>
          <p:cNvSpPr/>
          <p:nvPr/>
        </p:nvSpPr>
        <p:spPr>
          <a:xfrm>
            <a:off x="6023998" y="650662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D793C33A-EAB6-DE42-97EE-7355E5DC54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0E47E87-A6C3-6C4A-9E77-36D2854A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72E2391A-6480-234D-9370-188F3F84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702C5B-1FBB-7F4B-B4A8-F8E7A8E8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A8A65A6-293C-F542-88DF-64593288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9342D0D-132B-454B-AD0B-6007D9D91D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삼각형 29">
            <a:extLst>
              <a:ext uri="{FF2B5EF4-FFF2-40B4-BE49-F238E27FC236}">
                <a16:creationId xmlns:a16="http://schemas.microsoft.com/office/drawing/2014/main" id="{16227D4A-C344-E948-A4F1-AD4565B09D7F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5" name="웹영상">
            <a:hlinkClick r:id="" action="ppaction://media"/>
            <a:extLst>
              <a:ext uri="{FF2B5EF4-FFF2-40B4-BE49-F238E27FC236}">
                <a16:creationId xmlns:a16="http://schemas.microsoft.com/office/drawing/2014/main" id="{76C95D2E-4D9E-374E-9631-77098C7322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7536" y="177256"/>
            <a:ext cx="11303811" cy="61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4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"/>
    </mc:Choice>
    <mc:Fallback xmlns="">
      <p:transition spd="slow" advTm="6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2345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개선 사항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75DFDE-7BA3-BB47-BDD9-7035C1D8B34F}"/>
              </a:ext>
            </a:extLst>
          </p:cNvPr>
          <p:cNvSpPr/>
          <p:nvPr/>
        </p:nvSpPr>
        <p:spPr>
          <a:xfrm>
            <a:off x="572478" y="1489154"/>
            <a:ext cx="101189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  </a:t>
            </a:r>
            <a:r>
              <a:rPr lang="ko-KR" altLang="en-US" sz="2000" b="1" dirty="0">
                <a:solidFill>
                  <a:srgbClr val="454545"/>
                </a:solidFill>
                <a:latin typeface=".Apple SD Gothic NeoI"/>
              </a:rPr>
              <a:t>목표가 불명확 하다</a:t>
            </a:r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. </a:t>
            </a:r>
            <a:r>
              <a:rPr lang="ko-KR" altLang="en-US" sz="2000" b="1" dirty="0">
                <a:solidFill>
                  <a:srgbClr val="454545"/>
                </a:solidFill>
                <a:latin typeface=".Apple SD Gothic NeoI"/>
              </a:rPr>
              <a:t>즉 </a:t>
            </a:r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, </a:t>
            </a:r>
            <a:r>
              <a:rPr lang="ko-KR" altLang="en-US" sz="2000" b="1" dirty="0">
                <a:solidFill>
                  <a:srgbClr val="454545"/>
                </a:solidFill>
                <a:latin typeface=".Apple SD Gothic NeoI"/>
              </a:rPr>
              <a:t>산출물이 뭔지 명확하지 않다</a:t>
            </a:r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.</a:t>
            </a:r>
          </a:p>
          <a:p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 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타겟층을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확실히 잡아서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목표성을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확립하고자 했다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. 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따라서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타겟층을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 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크리에이터와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시청자로 나누고 각각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타켓층이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보는 분석 결과 웹 페이지를 나누었다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.</a:t>
            </a:r>
          </a:p>
        </p:txBody>
      </p:sp>
      <p:pic>
        <p:nvPicPr>
          <p:cNvPr id="36" name="image16.png">
            <a:extLst>
              <a:ext uri="{FF2B5EF4-FFF2-40B4-BE49-F238E27FC236}">
                <a16:creationId xmlns:a16="http://schemas.microsoft.com/office/drawing/2014/main" id="{40B38118-D766-9E4C-B117-DF1FE781B091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374983" y="2592743"/>
            <a:ext cx="6935272" cy="3528109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EFE60A5-7A5B-E342-9E0E-3DD38728A7B8}"/>
              </a:ext>
            </a:extLst>
          </p:cNvPr>
          <p:cNvSpPr/>
          <p:nvPr/>
        </p:nvSpPr>
        <p:spPr>
          <a:xfrm>
            <a:off x="505902" y="1575431"/>
            <a:ext cx="185134" cy="196750"/>
          </a:xfrm>
          <a:prstGeom prst="ellipse">
            <a:avLst/>
          </a:prstGeom>
          <a:solidFill>
            <a:srgbClr val="E5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4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"/>
    </mc:Choice>
    <mc:Fallback xmlns="">
      <p:transition spd="slow" advTm="698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02" y="281178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1999999" y="459518"/>
            <a:ext cx="2845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앞으로 계획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10CF3C-D0F1-5B41-A9A2-37D1E81212BE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452CE04-06E2-7942-BF05-13F0F1A606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AFBB1EC7-3C5B-D140-861F-1EDC0A3744D8}"/>
              </a:ext>
            </a:extLst>
          </p:cNvPr>
          <p:cNvSpPr/>
          <p:nvPr/>
        </p:nvSpPr>
        <p:spPr>
          <a:xfrm>
            <a:off x="6023998" y="650662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D793C33A-EAB6-DE42-97EE-7355E5DC54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0E47E87-A6C3-6C4A-9E77-36D2854A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72E2391A-6480-234D-9370-188F3F84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702C5B-1FBB-7F4B-B4A8-F8E7A8E8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A8A65A6-293C-F542-88DF-64593288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9342D0D-132B-454B-AD0B-6007D9D91D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삼각형 29">
            <a:extLst>
              <a:ext uri="{FF2B5EF4-FFF2-40B4-BE49-F238E27FC236}">
                <a16:creationId xmlns:a16="http://schemas.microsoft.com/office/drawing/2014/main" id="{16227D4A-C344-E948-A4F1-AD4565B09D7F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04D7A-A421-B44A-BFF9-46F1F1171748}"/>
              </a:ext>
            </a:extLst>
          </p:cNvPr>
          <p:cNvSpPr txBox="1"/>
          <p:nvPr/>
        </p:nvSpPr>
        <p:spPr>
          <a:xfrm>
            <a:off x="3484715" y="1992655"/>
            <a:ext cx="80666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/>
              <a:t>이모티콘을</a:t>
            </a:r>
            <a:r>
              <a:rPr lang="ko-KR" altLang="ko-KR" dirty="0"/>
              <a:t> 판별해 해당 </a:t>
            </a:r>
            <a:r>
              <a:rPr lang="ko-KR" altLang="en-US" dirty="0"/>
              <a:t>감성 </a:t>
            </a:r>
            <a:r>
              <a:rPr lang="ko-KR" altLang="ko-KR" dirty="0"/>
              <a:t>단어</a:t>
            </a:r>
            <a:r>
              <a:rPr lang="ko-KR" altLang="en-US" dirty="0"/>
              <a:t>로 대체</a:t>
            </a:r>
            <a:r>
              <a:rPr lang="ko-KR" altLang="ko-KR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r>
              <a:rPr lang="ko-KR" altLang="ko-KR" dirty="0"/>
              <a:t>감성 분석의 정확도 판별을 위해 </a:t>
            </a:r>
            <a:r>
              <a:rPr lang="ko-KR" altLang="en-US" dirty="0"/>
              <a:t>직접 댓글에</a:t>
            </a:r>
            <a:r>
              <a:rPr lang="ko-KR" altLang="ko-KR" dirty="0"/>
              <a:t> 레이블</a:t>
            </a:r>
            <a:r>
              <a:rPr lang="ko-KR" altLang="en-US" dirty="0"/>
              <a:t>을 주고</a:t>
            </a:r>
            <a:r>
              <a:rPr lang="ko-KR" altLang="ko-KR" dirty="0"/>
              <a:t> 학습 결과와 </a:t>
            </a:r>
            <a:endParaRPr lang="en-US" altLang="ko-KR" dirty="0"/>
          </a:p>
          <a:p>
            <a:r>
              <a:rPr lang="ko-KR" altLang="ko-KR" dirty="0"/>
              <a:t>일치하는지 비</a:t>
            </a:r>
            <a:r>
              <a:rPr lang="ko-KR" altLang="en-US" dirty="0"/>
              <a:t>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r>
              <a:rPr kumimoji="1" lang="ko-KR" altLang="en-US" dirty="0"/>
              <a:t>댓글의 </a:t>
            </a:r>
            <a:r>
              <a:rPr kumimoji="1" lang="ko-KR" altLang="en-US" dirty="0" err="1"/>
              <a:t>좋아요수까지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크롤링</a:t>
            </a:r>
            <a:endParaRPr kumimoji="1" lang="en-US" altLang="ko-KR" dirty="0"/>
          </a:p>
        </p:txBody>
      </p:sp>
      <p:pic>
        <p:nvPicPr>
          <p:cNvPr id="4" name="그래픽 3" descr="채팅 ">
            <a:extLst>
              <a:ext uri="{FF2B5EF4-FFF2-40B4-BE49-F238E27FC236}">
                <a16:creationId xmlns:a16="http://schemas.microsoft.com/office/drawing/2014/main" id="{5924FC18-2DB1-47E0-B70B-256832BAF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369" y="1902471"/>
            <a:ext cx="1393025" cy="1393025"/>
          </a:xfrm>
          <a:prstGeom prst="rect">
            <a:avLst/>
          </a:prstGeom>
        </p:spPr>
      </p:pic>
      <p:pic>
        <p:nvPicPr>
          <p:cNvPr id="6" name="그래픽 5" descr="프레젠테이션 미디어">
            <a:extLst>
              <a:ext uri="{FF2B5EF4-FFF2-40B4-BE49-F238E27FC236}">
                <a16:creationId xmlns:a16="http://schemas.microsoft.com/office/drawing/2014/main" id="{953FA3B7-70D2-4C90-A013-7B7B1349D4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370" y="4177715"/>
            <a:ext cx="1393024" cy="1393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781BF8-8666-4C52-99A5-7257982FD0CE}"/>
              </a:ext>
            </a:extLst>
          </p:cNvPr>
          <p:cNvSpPr txBox="1"/>
          <p:nvPr/>
        </p:nvSpPr>
        <p:spPr>
          <a:xfrm>
            <a:off x="2107935" y="1985343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u="sng" dirty="0">
                <a:latin typeface=".Apple SD Gothic NeoI"/>
              </a:rPr>
              <a:t>댓글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F40856-6F21-4243-8616-5098524CC2BC}"/>
              </a:ext>
            </a:extLst>
          </p:cNvPr>
          <p:cNvSpPr txBox="1"/>
          <p:nvPr/>
        </p:nvSpPr>
        <p:spPr>
          <a:xfrm>
            <a:off x="2107936" y="4228903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u="sng" dirty="0">
                <a:latin typeface=".Apple SD Gothic NeoI"/>
              </a:rPr>
              <a:t>영상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9211E7-334D-4C0E-984A-1364D71CEDD4}"/>
              </a:ext>
            </a:extLst>
          </p:cNvPr>
          <p:cNvSpPr txBox="1"/>
          <p:nvPr/>
        </p:nvSpPr>
        <p:spPr>
          <a:xfrm>
            <a:off x="3484715" y="4510381"/>
            <a:ext cx="69894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/>
              <a:t>웹캠을</a:t>
            </a:r>
            <a:r>
              <a:rPr lang="ko-KR" altLang="ko-KR" dirty="0"/>
              <a:t> 통</a:t>
            </a:r>
            <a:r>
              <a:rPr lang="ko-KR" altLang="en-US" dirty="0"/>
              <a:t>한 </a:t>
            </a:r>
            <a:r>
              <a:rPr lang="ko-KR" altLang="ko-KR" dirty="0"/>
              <a:t>사용자의 표정 분석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/>
              <a:t>인공지능 분류 정확도 향상 </a:t>
            </a:r>
            <a:endParaRPr lang="en-US" altLang="ko-KR" dirty="0"/>
          </a:p>
          <a:p>
            <a:endParaRPr kumimoji="1" lang="en-US" altLang="ko-KR" dirty="0"/>
          </a:p>
          <a:p>
            <a:r>
              <a:rPr lang="ko-KR" altLang="ko-KR" dirty="0"/>
              <a:t>유튜브 영상에</a:t>
            </a:r>
            <a:r>
              <a:rPr lang="en-US" altLang="ko-KR" dirty="0"/>
              <a:t> </a:t>
            </a:r>
            <a:r>
              <a:rPr lang="ko-KR" altLang="ko-KR" dirty="0"/>
              <a:t>이미지를 수작업으로 레이블을 붙여 정확도를 측정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432C875-D85F-4985-B298-9D65F3F39CE1}"/>
              </a:ext>
            </a:extLst>
          </p:cNvPr>
          <p:cNvSpPr/>
          <p:nvPr/>
        </p:nvSpPr>
        <p:spPr>
          <a:xfrm>
            <a:off x="3237691" y="2065335"/>
            <a:ext cx="185134" cy="196750"/>
          </a:xfrm>
          <a:prstGeom prst="ellipse">
            <a:avLst/>
          </a:prstGeom>
          <a:solidFill>
            <a:srgbClr val="E5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2C4226F-878C-4A93-A621-D615A7A9F698}"/>
              </a:ext>
            </a:extLst>
          </p:cNvPr>
          <p:cNvSpPr/>
          <p:nvPr/>
        </p:nvSpPr>
        <p:spPr>
          <a:xfrm>
            <a:off x="3230866" y="2611341"/>
            <a:ext cx="185134" cy="196750"/>
          </a:xfrm>
          <a:prstGeom prst="ellipse">
            <a:avLst/>
          </a:prstGeom>
          <a:solidFill>
            <a:srgbClr val="E5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DC997CD-A700-4C95-B157-FCA734499A23}"/>
              </a:ext>
            </a:extLst>
          </p:cNvPr>
          <p:cNvSpPr/>
          <p:nvPr/>
        </p:nvSpPr>
        <p:spPr>
          <a:xfrm>
            <a:off x="3237691" y="3419390"/>
            <a:ext cx="185134" cy="196750"/>
          </a:xfrm>
          <a:prstGeom prst="ellipse">
            <a:avLst/>
          </a:prstGeom>
          <a:solidFill>
            <a:srgbClr val="E5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A07DEDD-7B85-4A33-8FF2-DFA37EBB9602}"/>
              </a:ext>
            </a:extLst>
          </p:cNvPr>
          <p:cNvSpPr/>
          <p:nvPr/>
        </p:nvSpPr>
        <p:spPr>
          <a:xfrm>
            <a:off x="3233248" y="4598259"/>
            <a:ext cx="185134" cy="196750"/>
          </a:xfrm>
          <a:prstGeom prst="ellipse">
            <a:avLst/>
          </a:prstGeom>
          <a:solidFill>
            <a:srgbClr val="E5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8B08964-1CFF-4950-9B04-706198CECFD5}"/>
              </a:ext>
            </a:extLst>
          </p:cNvPr>
          <p:cNvSpPr/>
          <p:nvPr/>
        </p:nvSpPr>
        <p:spPr>
          <a:xfrm>
            <a:off x="3230866" y="5175225"/>
            <a:ext cx="185134" cy="196750"/>
          </a:xfrm>
          <a:prstGeom prst="ellipse">
            <a:avLst/>
          </a:prstGeom>
          <a:solidFill>
            <a:srgbClr val="E5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276B2F6-CD6B-4C5C-9B91-B29CDD8C6C69}"/>
              </a:ext>
            </a:extLst>
          </p:cNvPr>
          <p:cNvSpPr/>
          <p:nvPr/>
        </p:nvSpPr>
        <p:spPr>
          <a:xfrm>
            <a:off x="3242898" y="5689310"/>
            <a:ext cx="185134" cy="196750"/>
          </a:xfrm>
          <a:prstGeom prst="ellipse">
            <a:avLst/>
          </a:prstGeom>
          <a:solidFill>
            <a:srgbClr val="E5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7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"/>
    </mc:Choice>
    <mc:Fallback xmlns="">
      <p:transition spd="slow" advTm="698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02" y="281178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1999999" y="459518"/>
            <a:ext cx="2845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앞으로 계획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10CF3C-D0F1-5B41-A9A2-37D1E81212BE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452CE04-06E2-7942-BF05-13F0F1A606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AFBB1EC7-3C5B-D140-861F-1EDC0A3744D8}"/>
              </a:ext>
            </a:extLst>
          </p:cNvPr>
          <p:cNvSpPr/>
          <p:nvPr/>
        </p:nvSpPr>
        <p:spPr>
          <a:xfrm>
            <a:off x="6023998" y="650662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D793C33A-EAB6-DE42-97EE-7355E5DC54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0E47E87-A6C3-6C4A-9E77-36D2854A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72E2391A-6480-234D-9370-188F3F84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702C5B-1FBB-7F4B-B4A8-F8E7A8E8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A8A65A6-293C-F542-88DF-64593288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9342D0D-132B-454B-AD0B-6007D9D91D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삼각형 29">
            <a:extLst>
              <a:ext uri="{FF2B5EF4-FFF2-40B4-BE49-F238E27FC236}">
                <a16:creationId xmlns:a16="http://schemas.microsoft.com/office/drawing/2014/main" id="{16227D4A-C344-E948-A4F1-AD4565B09D7F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1432D1E-BA7D-184B-9050-308CEDDD6909}"/>
              </a:ext>
            </a:extLst>
          </p:cNvPr>
          <p:cNvGrpSpPr/>
          <p:nvPr/>
        </p:nvGrpSpPr>
        <p:grpSpPr>
          <a:xfrm>
            <a:off x="538593" y="1985343"/>
            <a:ext cx="10364516" cy="2038637"/>
            <a:chOff x="538593" y="1985343"/>
            <a:chExt cx="10364516" cy="203863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F8CCA0-C47A-004B-B347-57A0BBCC4390}"/>
                </a:ext>
              </a:extLst>
            </p:cNvPr>
            <p:cNvSpPr txBox="1"/>
            <p:nvPr/>
          </p:nvSpPr>
          <p:spPr>
            <a:xfrm>
              <a:off x="3713320" y="1992655"/>
              <a:ext cx="718978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ko-KR" dirty="0"/>
                <a:t>로컬에서</a:t>
              </a:r>
              <a:r>
                <a:rPr lang="en-US" altLang="ko-KR" dirty="0"/>
                <a:t> AWS </a:t>
              </a:r>
              <a:r>
                <a:rPr lang="ko-KR" altLang="ko-KR" dirty="0"/>
                <a:t>서버로 이전</a:t>
              </a:r>
            </a:p>
            <a:p>
              <a:endParaRPr kumimoji="1" lang="en-US" altLang="ko-KR" dirty="0"/>
            </a:p>
            <a:p>
              <a:r>
                <a:rPr lang="ko-KR" altLang="en-US" dirty="0" err="1"/>
                <a:t>메인페이지와</a:t>
              </a:r>
              <a:r>
                <a:rPr lang="ko-KR" altLang="en-US" dirty="0"/>
                <a:t> </a:t>
              </a:r>
              <a:r>
                <a:rPr lang="ko-KR" altLang="ko-KR" dirty="0" err="1"/>
                <a:t>크리에이터용</a:t>
              </a:r>
              <a:r>
                <a:rPr lang="ko-KR" altLang="ko-KR" dirty="0"/>
                <a:t> 분석페이지</a:t>
              </a:r>
              <a:r>
                <a:rPr lang="en-US" altLang="ko-KR" dirty="0"/>
                <a:t>, </a:t>
              </a:r>
              <a:r>
                <a:rPr lang="ko-KR" altLang="ko-KR" dirty="0"/>
                <a:t>시청자용 분석페이지</a:t>
              </a:r>
              <a:r>
                <a:rPr lang="en-US" altLang="ko-KR" dirty="0"/>
                <a:t> </a:t>
              </a:r>
              <a:r>
                <a:rPr lang="ko-KR" altLang="en-US" dirty="0"/>
                <a:t>제작</a:t>
              </a:r>
              <a:r>
                <a:rPr lang="ko-KR" altLang="ko-KR" dirty="0"/>
                <a:t> </a:t>
              </a:r>
              <a:endParaRPr kumimoji="1" lang="en-US" altLang="ko-KR" dirty="0"/>
            </a:p>
            <a:p>
              <a:endParaRPr kumimoji="1" lang="en-US" altLang="ko-KR" dirty="0"/>
            </a:p>
            <a:p>
              <a:r>
                <a:rPr kumimoji="1" lang="ko-KR" altLang="en-US" dirty="0"/>
                <a:t>데이터베이스 연동 </a:t>
              </a:r>
              <a:endParaRPr kumimoji="1" lang="en-US" altLang="ko-KR" dirty="0"/>
            </a:p>
            <a:p>
              <a:endParaRPr kumimoji="1" lang="en-US" altLang="ko-KR" dirty="0"/>
            </a:p>
            <a:p>
              <a:endParaRPr kumimoji="1" lang="en-US" altLang="ko-KR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0B2338-A2FA-744A-886A-4BF27573C3F7}"/>
                </a:ext>
              </a:extLst>
            </p:cNvPr>
            <p:cNvSpPr txBox="1"/>
            <p:nvPr/>
          </p:nvSpPr>
          <p:spPr>
            <a:xfrm>
              <a:off x="2107935" y="1985343"/>
              <a:ext cx="121860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u="sng" dirty="0">
                  <a:latin typeface=".Apple SD Gothic NeoI"/>
                </a:rPr>
                <a:t>웹 서버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D1DF925-A3C2-ED4A-B0B4-0B30C50B2F6F}"/>
                </a:ext>
              </a:extLst>
            </p:cNvPr>
            <p:cNvSpPr/>
            <p:nvPr/>
          </p:nvSpPr>
          <p:spPr>
            <a:xfrm>
              <a:off x="3466296" y="2065335"/>
              <a:ext cx="185134" cy="196750"/>
            </a:xfrm>
            <a:prstGeom prst="ellipse">
              <a:avLst/>
            </a:prstGeom>
            <a:solidFill>
              <a:srgbClr val="E54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5C2839-5A64-2D43-ABB9-0F99E7DADBB3}"/>
                </a:ext>
              </a:extLst>
            </p:cNvPr>
            <p:cNvSpPr/>
            <p:nvPr/>
          </p:nvSpPr>
          <p:spPr>
            <a:xfrm>
              <a:off x="3459471" y="2635405"/>
              <a:ext cx="185134" cy="196750"/>
            </a:xfrm>
            <a:prstGeom prst="ellipse">
              <a:avLst/>
            </a:prstGeom>
            <a:solidFill>
              <a:srgbClr val="E54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1D998F8-0822-FC4D-9F2F-30E8F03E0174}"/>
                </a:ext>
              </a:extLst>
            </p:cNvPr>
            <p:cNvSpPr/>
            <p:nvPr/>
          </p:nvSpPr>
          <p:spPr>
            <a:xfrm>
              <a:off x="3466296" y="3166724"/>
              <a:ext cx="185134" cy="196750"/>
            </a:xfrm>
            <a:prstGeom prst="ellipse">
              <a:avLst/>
            </a:prstGeom>
            <a:solidFill>
              <a:srgbClr val="E54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래픽 45" descr="클라우드 컴퓨팅">
              <a:extLst>
                <a:ext uri="{FF2B5EF4-FFF2-40B4-BE49-F238E27FC236}">
                  <a16:creationId xmlns:a16="http://schemas.microsoft.com/office/drawing/2014/main" id="{F819B7AE-7694-0946-8B00-3CA4F4065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593" y="2076140"/>
              <a:ext cx="1550805" cy="1550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355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"/>
    </mc:Choice>
    <mc:Fallback xmlns="">
      <p:transition spd="slow" advTm="698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2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EF59D32-7BB2-0C4C-BBC9-4D99B1FB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34" y="2052066"/>
            <a:ext cx="2427732" cy="2282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3E78A-E7EB-F04D-81D3-B63A561C515E}"/>
              </a:ext>
            </a:extLst>
          </p:cNvPr>
          <p:cNvSpPr txBox="1"/>
          <p:nvPr/>
        </p:nvSpPr>
        <p:spPr>
          <a:xfrm>
            <a:off x="5559250" y="4149468"/>
            <a:ext cx="107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Oh Tube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89C0A-9997-1848-B5DC-BBFD69C63E36}"/>
              </a:ext>
            </a:extLst>
          </p:cNvPr>
          <p:cNvSpPr txBox="1"/>
          <p:nvPr/>
        </p:nvSpPr>
        <p:spPr>
          <a:xfrm>
            <a:off x="4775002" y="5114792"/>
            <a:ext cx="24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chemeClr val="bg1"/>
                </a:solidFill>
                <a:latin typeface="DotumChe" panose="020B0609000101010101" pitchFamily="49" charset="-127"/>
                <a:ea typeface="DotumChe" panose="020B0609000101010101" pitchFamily="49" charset="-127"/>
              </a:rPr>
              <a:t>Q &amp; A</a:t>
            </a:r>
            <a:endParaRPr kumimoji="1" lang="ko-KR" altLang="en-US" sz="6000" b="1" dirty="0">
              <a:solidFill>
                <a:schemeClr val="bg1"/>
              </a:solidFill>
              <a:latin typeface="DotumChe" panose="020B0609000101010101" pitchFamily="49" charset="-127"/>
              <a:ea typeface="DotumChe" panose="020B060900010101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1BFCBB-2C03-F045-8B37-251B9BD4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587" y="1075624"/>
            <a:ext cx="3470611" cy="34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5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"/>
    </mc:Choice>
    <mc:Fallback xmlns="">
      <p:transition spd="slow" advTm="19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2345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개선 사항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13341268" y="7098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75DFDE-7BA3-BB47-BDD9-7035C1D8B34F}"/>
              </a:ext>
            </a:extLst>
          </p:cNvPr>
          <p:cNvSpPr/>
          <p:nvPr/>
        </p:nvSpPr>
        <p:spPr>
          <a:xfrm>
            <a:off x="572478" y="1489154"/>
            <a:ext cx="101189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  </a:t>
            </a:r>
            <a:r>
              <a:rPr lang="ko-KR" altLang="en-US" sz="2000" b="1" dirty="0">
                <a:solidFill>
                  <a:srgbClr val="454545"/>
                </a:solidFill>
                <a:latin typeface=".Apple SD Gothic NeoI"/>
              </a:rPr>
              <a:t>목표가 불명확 하다</a:t>
            </a:r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. </a:t>
            </a:r>
            <a:r>
              <a:rPr lang="ko-KR" altLang="en-US" sz="2000" b="1" dirty="0">
                <a:solidFill>
                  <a:srgbClr val="454545"/>
                </a:solidFill>
                <a:latin typeface=".Apple SD Gothic NeoI"/>
              </a:rPr>
              <a:t>즉 </a:t>
            </a:r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, </a:t>
            </a:r>
            <a:r>
              <a:rPr lang="ko-KR" altLang="en-US" sz="2000" b="1" dirty="0">
                <a:solidFill>
                  <a:srgbClr val="454545"/>
                </a:solidFill>
                <a:latin typeface=".Apple SD Gothic NeoI"/>
              </a:rPr>
              <a:t>산출물이 뭔지 명확하지 않다</a:t>
            </a:r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.</a:t>
            </a:r>
          </a:p>
          <a:p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 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타겟층을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확실히 잡아서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목표성을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확립하고자 했다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. 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따라서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타겟층을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 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크리에이터와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시청자로 나누고 각각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타켓층이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보는 분석 결과 웹 페이지를 나누었다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.</a:t>
            </a:r>
          </a:p>
        </p:txBody>
      </p:sp>
      <p:pic>
        <p:nvPicPr>
          <p:cNvPr id="36" name="image16.png">
            <a:extLst>
              <a:ext uri="{FF2B5EF4-FFF2-40B4-BE49-F238E27FC236}">
                <a16:creationId xmlns:a16="http://schemas.microsoft.com/office/drawing/2014/main" id="{40B38118-D766-9E4C-B117-DF1FE781B091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374983" y="2592743"/>
            <a:ext cx="6935272" cy="3528109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EFE60A5-7A5B-E342-9E0E-3DD38728A7B8}"/>
              </a:ext>
            </a:extLst>
          </p:cNvPr>
          <p:cNvSpPr/>
          <p:nvPr/>
        </p:nvSpPr>
        <p:spPr>
          <a:xfrm>
            <a:off x="505902" y="1575431"/>
            <a:ext cx="185134" cy="196750"/>
          </a:xfrm>
          <a:prstGeom prst="ellipse">
            <a:avLst/>
          </a:prstGeom>
          <a:solidFill>
            <a:srgbClr val="E5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image11.png">
            <a:extLst>
              <a:ext uri="{FF2B5EF4-FFF2-40B4-BE49-F238E27FC236}">
                <a16:creationId xmlns:a16="http://schemas.microsoft.com/office/drawing/2014/main" id="{F8603A86-7B84-AE44-B4F8-2B9DD565BB57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320046" y="2545243"/>
            <a:ext cx="7045146" cy="36114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980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"/>
    </mc:Choice>
    <mc:Fallback xmlns="">
      <p:transition spd="slow" advTm="69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2345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개선 사항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75DFDE-7BA3-BB47-BDD9-7035C1D8B34F}"/>
              </a:ext>
            </a:extLst>
          </p:cNvPr>
          <p:cNvSpPr/>
          <p:nvPr/>
        </p:nvSpPr>
        <p:spPr>
          <a:xfrm>
            <a:off x="572478" y="1489154"/>
            <a:ext cx="101189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  </a:t>
            </a:r>
            <a:r>
              <a:rPr lang="ko-KR" altLang="en-US" sz="2000" b="1" dirty="0">
                <a:solidFill>
                  <a:srgbClr val="454545"/>
                </a:solidFill>
                <a:latin typeface=".Apple SD Gothic NeoI"/>
              </a:rPr>
              <a:t>목표가 불명확 하다</a:t>
            </a:r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.</a:t>
            </a:r>
            <a:r>
              <a:rPr lang="ko-KR" altLang="en-US" sz="2000" b="1" dirty="0">
                <a:solidFill>
                  <a:srgbClr val="454545"/>
                </a:solidFill>
                <a:latin typeface=".Apple SD Gothic NeoI"/>
              </a:rPr>
              <a:t> 즉 </a:t>
            </a:r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, </a:t>
            </a:r>
            <a:r>
              <a:rPr lang="ko-KR" altLang="en-US" sz="2000" b="1" dirty="0">
                <a:solidFill>
                  <a:srgbClr val="454545"/>
                </a:solidFill>
                <a:latin typeface=".Apple SD Gothic NeoI"/>
              </a:rPr>
              <a:t>산출물이 뭔지 명확하지 않다</a:t>
            </a:r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.</a:t>
            </a:r>
          </a:p>
          <a:p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 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타겟층을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확실히 잡아서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목표성을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확립하고자 했다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. 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따라서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타겟층을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 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크리에이터와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시청자로 나누고 각각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타켓층이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보는 분석 결과 웹 페이지를 나누었다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.</a:t>
            </a:r>
          </a:p>
        </p:txBody>
      </p:sp>
      <p:pic>
        <p:nvPicPr>
          <p:cNvPr id="36" name="image16.png">
            <a:extLst>
              <a:ext uri="{FF2B5EF4-FFF2-40B4-BE49-F238E27FC236}">
                <a16:creationId xmlns:a16="http://schemas.microsoft.com/office/drawing/2014/main" id="{40B38118-D766-9E4C-B117-DF1FE781B091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374983" y="2592743"/>
            <a:ext cx="6935272" cy="3528109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7EFE60A5-7A5B-E342-9E0E-3DD38728A7B8}"/>
              </a:ext>
            </a:extLst>
          </p:cNvPr>
          <p:cNvSpPr/>
          <p:nvPr/>
        </p:nvSpPr>
        <p:spPr>
          <a:xfrm>
            <a:off x="505902" y="1575431"/>
            <a:ext cx="185134" cy="196750"/>
          </a:xfrm>
          <a:prstGeom prst="ellipse">
            <a:avLst/>
          </a:prstGeom>
          <a:solidFill>
            <a:srgbClr val="E5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image11.png">
            <a:extLst>
              <a:ext uri="{FF2B5EF4-FFF2-40B4-BE49-F238E27FC236}">
                <a16:creationId xmlns:a16="http://schemas.microsoft.com/office/drawing/2014/main" id="{F8603A86-7B84-AE44-B4F8-2B9DD565BB57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320046" y="2545243"/>
            <a:ext cx="7045146" cy="3611402"/>
          </a:xfrm>
          <a:prstGeom prst="rect">
            <a:avLst/>
          </a:prstGeom>
          <a:ln/>
        </p:spPr>
      </p:pic>
      <p:pic>
        <p:nvPicPr>
          <p:cNvPr id="33" name="image13.png">
            <a:extLst>
              <a:ext uri="{FF2B5EF4-FFF2-40B4-BE49-F238E27FC236}">
                <a16:creationId xmlns:a16="http://schemas.microsoft.com/office/drawing/2014/main" id="{0B694764-83DC-D34D-9E27-AD6D66FD66FF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2365242" y="2559540"/>
            <a:ext cx="6945013" cy="3582808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0853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"/>
    </mc:Choice>
    <mc:Fallback xmlns="">
      <p:transition spd="slow" advTm="6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72" y="242394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2345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개선 사항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75DFDE-7BA3-BB47-BDD9-7035C1D8B34F}"/>
              </a:ext>
            </a:extLst>
          </p:cNvPr>
          <p:cNvSpPr/>
          <p:nvPr/>
        </p:nvSpPr>
        <p:spPr>
          <a:xfrm>
            <a:off x="786921" y="1948578"/>
            <a:ext cx="10118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영상 모듈에서 ‘ 시청자들의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웹캠에서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표정을 받아와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, 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감성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분석하기＇기능을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추가 했다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. </a:t>
            </a:r>
          </a:p>
          <a:p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따라서 시청자들의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웹캠으로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받은 영상도 분석하여 시각화 하는 작업을 하고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크리에이터용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대시보드에 보여줄 예정이다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.</a:t>
            </a:r>
            <a:endParaRPr lang="ko-KR" altLang="en-US" dirty="0">
              <a:solidFill>
                <a:srgbClr val="454545"/>
              </a:solidFill>
              <a:effectLst/>
              <a:latin typeface=".Apple SD Gothic NeoI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05F685-4A6A-444C-8E2D-AA65B295161B}"/>
              </a:ext>
            </a:extLst>
          </p:cNvPr>
          <p:cNvSpPr/>
          <p:nvPr/>
        </p:nvSpPr>
        <p:spPr>
          <a:xfrm>
            <a:off x="572478" y="1489154"/>
            <a:ext cx="10118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 </a:t>
            </a:r>
            <a:r>
              <a:rPr lang="en-US" altLang="ko-KR" b="1" dirty="0">
                <a:solidFill>
                  <a:srgbClr val="454545"/>
                </a:solidFill>
                <a:latin typeface=".Apple SD Gothic NeoI"/>
              </a:rPr>
              <a:t>  </a:t>
            </a:r>
            <a:r>
              <a:rPr lang="ko-KR" altLang="en-US" b="1" dirty="0">
                <a:solidFill>
                  <a:srgbClr val="454545"/>
                </a:solidFill>
                <a:latin typeface=".Apple SD Gothic NeoI"/>
              </a:rPr>
              <a:t>우리만이 할 수 있는 새로운 뭔가를 담아야 한다</a:t>
            </a:r>
            <a:r>
              <a:rPr lang="en-US" altLang="ko-KR" b="1" dirty="0">
                <a:solidFill>
                  <a:srgbClr val="454545"/>
                </a:solidFill>
                <a:latin typeface=".Apple SD Gothic NeoI"/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676CC0-F0FB-464D-9AD5-5316177D3F75}"/>
              </a:ext>
            </a:extLst>
          </p:cNvPr>
          <p:cNvSpPr/>
          <p:nvPr/>
        </p:nvSpPr>
        <p:spPr>
          <a:xfrm>
            <a:off x="572478" y="3446585"/>
            <a:ext cx="101189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   </a:t>
            </a:r>
            <a:r>
              <a:rPr lang="ko-KR" altLang="en-US" sz="2000" b="1" dirty="0">
                <a:solidFill>
                  <a:srgbClr val="454545"/>
                </a:solidFill>
                <a:latin typeface=".Apple SD Gothic NeoI"/>
              </a:rPr>
              <a:t>정확도를 측정 할 수 있는 방안을 마련해야 한다</a:t>
            </a:r>
            <a:r>
              <a:rPr lang="en-US" altLang="ko-KR" sz="2000" b="1" dirty="0">
                <a:solidFill>
                  <a:srgbClr val="454545"/>
                </a:solidFill>
                <a:latin typeface=".Apple SD Gothic NeoI"/>
              </a:rPr>
              <a:t>.</a:t>
            </a:r>
          </a:p>
          <a:p>
            <a:endParaRPr lang="en-US" altLang="ko-KR" sz="2000" b="1" dirty="0">
              <a:solidFill>
                <a:srgbClr val="454545"/>
              </a:solidFill>
              <a:latin typeface=".Apple SD Gothic NeoI"/>
            </a:endParaRPr>
          </a:p>
          <a:p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    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학습데이터를 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training set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과 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test set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으로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 나눠서 측정한 성능을 지표로 </a:t>
            </a:r>
            <a:r>
              <a:rPr lang="ko-KR" altLang="en-US" dirty="0" err="1">
                <a:solidFill>
                  <a:srgbClr val="454545"/>
                </a:solidFill>
                <a:latin typeface=".Apple SD Gothic NeoI"/>
              </a:rPr>
              <a:t>사용할것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  이다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. </a:t>
            </a:r>
            <a:r>
              <a:rPr lang="ko-KR" altLang="en-US" dirty="0">
                <a:solidFill>
                  <a:srgbClr val="454545"/>
                </a:solidFill>
                <a:latin typeface=".Apple SD Gothic NeoI"/>
              </a:rPr>
              <a:t>즉 감성 분석의 정확도 판별을 위해 작업을 수행한 영상에 직접  레이블링을해 학습 결과와 일치하는지 비교하는 작업을 해야한다</a:t>
            </a:r>
            <a:r>
              <a:rPr lang="en-US" altLang="ko-KR" dirty="0">
                <a:solidFill>
                  <a:srgbClr val="454545"/>
                </a:solidFill>
                <a:latin typeface=".Apple SD Gothic NeoI"/>
              </a:rPr>
              <a:t>.</a:t>
            </a:r>
          </a:p>
          <a:p>
            <a:endParaRPr lang="en-US" altLang="ko-KR" dirty="0">
              <a:solidFill>
                <a:srgbClr val="454545"/>
              </a:solidFill>
              <a:latin typeface=".Apple SD Gothic NeoI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7521E0A-A3CD-E243-9EFC-7D71CA25FE11}"/>
              </a:ext>
            </a:extLst>
          </p:cNvPr>
          <p:cNvSpPr/>
          <p:nvPr/>
        </p:nvSpPr>
        <p:spPr>
          <a:xfrm>
            <a:off x="517777" y="1596954"/>
            <a:ext cx="185134" cy="196750"/>
          </a:xfrm>
          <a:prstGeom prst="ellipse">
            <a:avLst/>
          </a:prstGeom>
          <a:solidFill>
            <a:srgbClr val="E5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60A89F6-88B9-5041-B048-4600EFE9ED06}"/>
              </a:ext>
            </a:extLst>
          </p:cNvPr>
          <p:cNvSpPr/>
          <p:nvPr/>
        </p:nvSpPr>
        <p:spPr>
          <a:xfrm>
            <a:off x="505902" y="3514412"/>
            <a:ext cx="185134" cy="196750"/>
          </a:xfrm>
          <a:prstGeom prst="ellipse">
            <a:avLst/>
          </a:prstGeom>
          <a:solidFill>
            <a:srgbClr val="E5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"/>
    </mc:Choice>
    <mc:Fallback xmlns="">
      <p:transition spd="slow" advTm="69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8427D-5B70-0D41-8002-C65D47EDE085}"/>
              </a:ext>
            </a:extLst>
          </p:cNvPr>
          <p:cNvSpPr txBox="1"/>
          <p:nvPr/>
        </p:nvSpPr>
        <p:spPr>
          <a:xfrm>
            <a:off x="2541319" y="434554"/>
            <a:ext cx="2345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개발 목표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6525F-DB15-E24F-8D6C-6F7111A94692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BE28B-987D-AE45-BB1D-9B9B7AFCC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105090"/>
              </p:ext>
            </p:extLst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2C76E4BB-66B7-034D-B6C5-6D58E391FD83}"/>
              </a:ext>
            </a:extLst>
          </p:cNvPr>
          <p:cNvSpPr/>
          <p:nvPr/>
        </p:nvSpPr>
        <p:spPr>
          <a:xfrm>
            <a:off x="4125398" y="6514789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F565DBD-DE78-254A-A389-F59D161B4E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41195D9-44E4-D547-AF9F-376ED196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E72B8D9-0A49-9146-A5C0-6CB87E92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921629C-303C-0D49-9702-168D9E2A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1DE91E2-2F00-9144-9783-C0764080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2F1FEB-404A-4C41-BEA1-AB1FE0FAD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10939"/>
              </p:ext>
            </p:extLst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>
            <a:extLst>
              <a:ext uri="{FF2B5EF4-FFF2-40B4-BE49-F238E27FC236}">
                <a16:creationId xmlns:a16="http://schemas.microsoft.com/office/drawing/2014/main" id="{F2DA8CE1-9697-2147-B773-CA69F5CBCC8B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13058-E55D-C740-B88F-264DEF7045B4}"/>
              </a:ext>
            </a:extLst>
          </p:cNvPr>
          <p:cNvSpPr txBox="1"/>
          <p:nvPr/>
        </p:nvSpPr>
        <p:spPr>
          <a:xfrm>
            <a:off x="728848" y="1564692"/>
            <a:ext cx="1099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영상을 평가하는 다양한 지표를 만들어 내어 기존의 유튜브 통계 </a:t>
            </a:r>
            <a:r>
              <a:rPr kumimoji="1" lang="ko-KR" altLang="en-US" dirty="0" err="1"/>
              <a:t>웹서비스를</a:t>
            </a:r>
            <a:r>
              <a:rPr kumimoji="1" lang="ko-KR" altLang="en-US" dirty="0"/>
              <a:t> 개선하는 것을 목표로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9DD2-2959-7549-961D-989A968BB0D8}"/>
              </a:ext>
            </a:extLst>
          </p:cNvPr>
          <p:cNvSpPr txBox="1"/>
          <p:nvPr/>
        </p:nvSpPr>
        <p:spPr>
          <a:xfrm>
            <a:off x="728848" y="2035003"/>
            <a:ext cx="972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기능은 댓글을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방법으로 분석하고 영상까지 분석한 결과를 </a:t>
            </a:r>
            <a:r>
              <a:rPr kumimoji="1" lang="ko-KR" altLang="en-US"/>
              <a:t>바탕으로 시각화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다음과 같은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를 가진 웹 어플리케이션을 보여주는 것이 최종 목표이다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5" name="image11.png">
            <a:extLst>
              <a:ext uri="{FF2B5EF4-FFF2-40B4-BE49-F238E27FC236}">
                <a16:creationId xmlns:a16="http://schemas.microsoft.com/office/drawing/2014/main" id="{21B8B419-2B54-2240-B5D1-D97E8E4DA36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43416" y="2752913"/>
            <a:ext cx="5204242" cy="3510094"/>
          </a:xfrm>
          <a:prstGeom prst="rect">
            <a:avLst/>
          </a:prstGeom>
          <a:ln/>
        </p:spPr>
      </p:pic>
      <p:pic>
        <p:nvPicPr>
          <p:cNvPr id="26" name="image13.png">
            <a:extLst>
              <a:ext uri="{FF2B5EF4-FFF2-40B4-BE49-F238E27FC236}">
                <a16:creationId xmlns:a16="http://schemas.microsoft.com/office/drawing/2014/main" id="{EE5D02F1-7BB7-F645-B50E-3A00A46E55D3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904463" y="2738720"/>
            <a:ext cx="5685854" cy="3581805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06956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8427D-5B70-0D41-8002-C65D47EDE085}"/>
              </a:ext>
            </a:extLst>
          </p:cNvPr>
          <p:cNvSpPr txBox="1"/>
          <p:nvPr/>
        </p:nvSpPr>
        <p:spPr>
          <a:xfrm>
            <a:off x="2541319" y="434554"/>
            <a:ext cx="3845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프로젝트 진행도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6525F-DB15-E24F-8D6C-6F7111A94692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BE28B-987D-AE45-BB1D-9B9B7AFCCB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2C76E4BB-66B7-034D-B6C5-6D58E391FD83}"/>
              </a:ext>
            </a:extLst>
          </p:cNvPr>
          <p:cNvSpPr/>
          <p:nvPr/>
        </p:nvSpPr>
        <p:spPr>
          <a:xfrm>
            <a:off x="4125398" y="6514789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F565DBD-DE78-254A-A389-F59D161B4E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41195D9-44E4-D547-AF9F-376ED196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E72B8D9-0A49-9146-A5C0-6CB87E92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921629C-303C-0D49-9702-168D9E2A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1DE91E2-2F00-9144-9783-C0764080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2F1FEB-404A-4C41-BEA1-AB1FE0FAD5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>
            <a:extLst>
              <a:ext uri="{FF2B5EF4-FFF2-40B4-BE49-F238E27FC236}">
                <a16:creationId xmlns:a16="http://schemas.microsoft.com/office/drawing/2014/main" id="{F2DA8CE1-9697-2147-B773-CA69F5CBCC8B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25" name="Chart 42">
            <a:extLst>
              <a:ext uri="{FF2B5EF4-FFF2-40B4-BE49-F238E27FC236}">
                <a16:creationId xmlns:a16="http://schemas.microsoft.com/office/drawing/2014/main" id="{297AF2A9-B0E4-F94D-A8B0-FFBCFFF88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9070554"/>
              </p:ext>
            </p:extLst>
          </p:nvPr>
        </p:nvGraphicFramePr>
        <p:xfrm>
          <a:off x="502740" y="1635646"/>
          <a:ext cx="2040045" cy="200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0DA749E-7D4E-0344-A318-167122FD0B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168583"/>
              </p:ext>
            </p:extLst>
          </p:nvPr>
        </p:nvGraphicFramePr>
        <p:xfrm>
          <a:off x="452138" y="1651882"/>
          <a:ext cx="3484380" cy="3151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CA25E255-3A33-FB4B-B90D-FB25A45E49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748653"/>
              </p:ext>
            </p:extLst>
          </p:nvPr>
        </p:nvGraphicFramePr>
        <p:xfrm>
          <a:off x="3987120" y="1711542"/>
          <a:ext cx="3484380" cy="3151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3721C9A-07FF-8F45-AC1E-C3B16B8CB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483404"/>
              </p:ext>
            </p:extLst>
          </p:nvPr>
        </p:nvGraphicFramePr>
        <p:xfrm>
          <a:off x="3734568" y="1675348"/>
          <a:ext cx="4520916" cy="3144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55321BBB-5466-A648-8A5E-A4C1DE062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809974"/>
              </p:ext>
            </p:extLst>
          </p:nvPr>
        </p:nvGraphicFramePr>
        <p:xfrm>
          <a:off x="8053114" y="1709474"/>
          <a:ext cx="3484800" cy="315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2E731ED-D456-E747-B9EF-33B2F92B1543}"/>
              </a:ext>
            </a:extLst>
          </p:cNvPr>
          <p:cNvSpPr txBox="1"/>
          <p:nvPr/>
        </p:nvSpPr>
        <p:spPr>
          <a:xfrm>
            <a:off x="5545194" y="3287309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50%</a:t>
            </a:r>
            <a:endParaRPr kumimoji="1" lang="ko-KR" alt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E3EF85-6E59-1241-852B-75E4E5F7E6C9}"/>
              </a:ext>
            </a:extLst>
          </p:cNvPr>
          <p:cNvSpPr txBox="1"/>
          <p:nvPr/>
        </p:nvSpPr>
        <p:spPr>
          <a:xfrm>
            <a:off x="1735158" y="3238309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70%</a:t>
            </a:r>
            <a:endParaRPr kumimoji="1" lang="ko-KR" altLang="en-US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7B72E7-BA71-AE4F-80E5-6C3C2467ACEB}"/>
              </a:ext>
            </a:extLst>
          </p:cNvPr>
          <p:cNvSpPr txBox="1"/>
          <p:nvPr/>
        </p:nvSpPr>
        <p:spPr>
          <a:xfrm>
            <a:off x="9355740" y="3327351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20%</a:t>
            </a:r>
            <a:endParaRPr kumimoji="1"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541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8427D-5B70-0D41-8002-C65D47EDE085}"/>
              </a:ext>
            </a:extLst>
          </p:cNvPr>
          <p:cNvSpPr txBox="1"/>
          <p:nvPr/>
        </p:nvSpPr>
        <p:spPr>
          <a:xfrm>
            <a:off x="2541319" y="434554"/>
            <a:ext cx="598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댓글 긍정 부정 중립 분석</a:t>
            </a:r>
            <a:r>
              <a:rPr kumimoji="1" lang="en-US" altLang="ko-KR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endParaRPr kumimoji="1" lang="ko-KR" altLang="en-US" sz="4400" b="1" dirty="0"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6525F-DB15-E24F-8D6C-6F7111A94692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BE28B-987D-AE45-BB1D-9B9B7AFCCB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2C76E4BB-66B7-034D-B6C5-6D58E391FD83}"/>
              </a:ext>
            </a:extLst>
          </p:cNvPr>
          <p:cNvSpPr/>
          <p:nvPr/>
        </p:nvSpPr>
        <p:spPr>
          <a:xfrm>
            <a:off x="4125398" y="6514789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F565DBD-DE78-254A-A389-F59D161B4E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41195D9-44E4-D547-AF9F-376ED196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E72B8D9-0A49-9146-A5C0-6CB87E92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921629C-303C-0D49-9702-168D9E2A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1DE91E2-2F00-9144-9783-C0764080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2F1FEB-404A-4C41-BEA1-AB1FE0FAD5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>
            <a:extLst>
              <a:ext uri="{FF2B5EF4-FFF2-40B4-BE49-F238E27FC236}">
                <a16:creationId xmlns:a16="http://schemas.microsoft.com/office/drawing/2014/main" id="{F2DA8CE1-9697-2147-B773-CA69F5CBCC8B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25" name="Chart 42">
            <a:extLst>
              <a:ext uri="{FF2B5EF4-FFF2-40B4-BE49-F238E27FC236}">
                <a16:creationId xmlns:a16="http://schemas.microsoft.com/office/drawing/2014/main" id="{297AF2A9-B0E4-F94D-A8B0-FFBCFFF8803D}"/>
              </a:ext>
            </a:extLst>
          </p:cNvPr>
          <p:cNvGraphicFramePr/>
          <p:nvPr>
            <p:extLst/>
          </p:nvPr>
        </p:nvGraphicFramePr>
        <p:xfrm>
          <a:off x="502740" y="1635646"/>
          <a:ext cx="2040045" cy="200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68E1E35-0E21-7149-A6CD-8B0F8FB18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1657350"/>
            <a:ext cx="10566400" cy="33648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849B86-8EEC-C349-88FF-6C1965E50F74}"/>
              </a:ext>
            </a:extLst>
          </p:cNvPr>
          <p:cNvSpPr txBox="1"/>
          <p:nvPr/>
        </p:nvSpPr>
        <p:spPr>
          <a:xfrm>
            <a:off x="812800" y="4854240"/>
            <a:ext cx="781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네이버 영화평 </a:t>
            </a:r>
            <a:r>
              <a:rPr lang="en-US" altLang="ko-KR" dirty="0"/>
              <a:t>15</a:t>
            </a:r>
            <a:r>
              <a:rPr lang="ko-KR" altLang="en-US" dirty="0"/>
              <a:t>만개를 데이터 셋으로 하고 </a:t>
            </a:r>
            <a:r>
              <a:rPr lang="en-US" altLang="ko-KR" dirty="0"/>
              <a:t>5</a:t>
            </a:r>
            <a:r>
              <a:rPr lang="ko-KR" altLang="en-US" dirty="0"/>
              <a:t>만개를 테스트 셋으로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데이터는 학습은 </a:t>
            </a:r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에서 진행하였다</a:t>
            </a:r>
            <a:r>
              <a:rPr lang="en-US" altLang="ko-KR" dirty="0"/>
              <a:t>. </a:t>
            </a:r>
            <a:r>
              <a:rPr lang="ko-KR" altLang="en-US" dirty="0"/>
              <a:t>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08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B6525F-DB15-E24F-8D6C-6F7111A94692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BE28B-987D-AE45-BB1D-9B9B7AFCCB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036" y="6535392"/>
          <a:ext cx="8963730" cy="1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16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2C76E4BB-66B7-034D-B6C5-6D58E391FD83}"/>
              </a:ext>
            </a:extLst>
          </p:cNvPr>
          <p:cNvSpPr/>
          <p:nvPr/>
        </p:nvSpPr>
        <p:spPr>
          <a:xfrm>
            <a:off x="4125398" y="6514789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F565DBD-DE78-254A-A389-F59D161B4E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41195D9-44E4-D547-AF9F-376ED1969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E72B8D9-0A49-9146-A5C0-6CB87E92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921629C-303C-0D49-9702-168D9E2A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1DE91E2-2F00-9144-9783-C0764080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22F1FEB-404A-4C41-BEA1-AB1FE0FAD5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삼각형 22">
            <a:extLst>
              <a:ext uri="{FF2B5EF4-FFF2-40B4-BE49-F238E27FC236}">
                <a16:creationId xmlns:a16="http://schemas.microsoft.com/office/drawing/2014/main" id="{F2DA8CE1-9697-2147-B773-CA69F5CBCC8B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25" name="Chart 42">
            <a:extLst>
              <a:ext uri="{FF2B5EF4-FFF2-40B4-BE49-F238E27FC236}">
                <a16:creationId xmlns:a16="http://schemas.microsoft.com/office/drawing/2014/main" id="{297AF2A9-B0E4-F94D-A8B0-FFBCFFF8803D}"/>
              </a:ext>
            </a:extLst>
          </p:cNvPr>
          <p:cNvGraphicFramePr/>
          <p:nvPr>
            <p:extLst/>
          </p:nvPr>
        </p:nvGraphicFramePr>
        <p:xfrm>
          <a:off x="502740" y="1635646"/>
          <a:ext cx="2040045" cy="200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image25.png">
            <a:extLst>
              <a:ext uri="{FF2B5EF4-FFF2-40B4-BE49-F238E27FC236}">
                <a16:creationId xmlns:a16="http://schemas.microsoft.com/office/drawing/2014/main" id="{EB390E5A-12AE-494C-8C1F-59757A226F9F}"/>
              </a:ext>
            </a:extLst>
          </p:cNvPr>
          <p:cNvPicPr/>
          <p:nvPr/>
        </p:nvPicPr>
        <p:blipFill>
          <a:blip r:embed="rId6"/>
          <a:srcRect r="21428"/>
          <a:stretch>
            <a:fillRect/>
          </a:stretch>
        </p:blipFill>
        <p:spPr>
          <a:xfrm>
            <a:off x="2192976" y="1510614"/>
            <a:ext cx="7111598" cy="3864239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665FDD-75A9-AC4B-9A72-5522B746EB55}"/>
              </a:ext>
            </a:extLst>
          </p:cNvPr>
          <p:cNvSpPr txBox="1"/>
          <p:nvPr/>
        </p:nvSpPr>
        <p:spPr>
          <a:xfrm>
            <a:off x="2432700" y="5579815"/>
            <a:ext cx="6425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크롤링한 댓글을 학습된 모델을 바탕으로 예측한다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결과는 </a:t>
            </a:r>
            <a:r>
              <a:rPr kumimoji="1" lang="ko-KR" altLang="en-US" dirty="0" err="1"/>
              <a:t>웹페이지에</a:t>
            </a:r>
            <a:r>
              <a:rPr kumimoji="1" lang="ko-KR" altLang="en-US" dirty="0"/>
              <a:t> 띄울 수 있게 </a:t>
            </a:r>
            <a:r>
              <a:rPr kumimoji="1" lang="en-US" altLang="ko-KR" dirty="0" err="1"/>
              <a:t>json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형식으로 반환한다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3193A5-14F1-9545-898F-47B50A6FF039}"/>
              </a:ext>
            </a:extLst>
          </p:cNvPr>
          <p:cNvSpPr txBox="1"/>
          <p:nvPr/>
        </p:nvSpPr>
        <p:spPr>
          <a:xfrm>
            <a:off x="2541319" y="434554"/>
            <a:ext cx="598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댓글 긍정 부정 중립 분석</a:t>
            </a:r>
            <a:r>
              <a:rPr kumimoji="1" lang="en-US" altLang="ko-KR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endParaRPr kumimoji="1" lang="ko-KR" altLang="en-US" sz="4400" b="1" dirty="0"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9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"/>
    </mc:Choice>
    <mc:Fallback xmlns="">
      <p:transition spd="slow" advTm="7953"/>
    </mc:Fallback>
  </mc:AlternateContent>
</p:sld>
</file>

<file path=ppt/theme/theme1.xml><?xml version="1.0" encoding="utf-8"?>
<a:theme xmlns:a="http://schemas.openxmlformats.org/drawingml/2006/main" name="Office 테마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727</Words>
  <Application>Microsoft Macintosh PowerPoint</Application>
  <PresentationFormat>와이드스크린</PresentationFormat>
  <Paragraphs>152</Paragraphs>
  <Slides>22</Slides>
  <Notes>22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Apple SD Gothic Neo Thin</vt:lpstr>
      <vt:lpstr>Apple SD Gothic Neo Medium</vt:lpstr>
      <vt:lpstr>.Apple SD Gothic NeoI</vt:lpstr>
      <vt:lpstr>Apple SD Gothic Neo UltraLight</vt:lpstr>
      <vt:lpstr>DotumChe</vt:lpstr>
      <vt:lpstr>KoreanGD16R</vt:lpstr>
      <vt:lpstr>Apple SD Gothic Neo Light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(컴퓨터공학부)김주향</dc:creator>
  <cp:lastModifiedBy>(컴퓨터공학부)정지연</cp:lastModifiedBy>
  <cp:revision>200</cp:revision>
  <dcterms:created xsi:type="dcterms:W3CDTF">2019-03-13T00:45:56Z</dcterms:created>
  <dcterms:modified xsi:type="dcterms:W3CDTF">2019-04-18T13:01:05Z</dcterms:modified>
</cp:coreProperties>
</file>